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x="13004800" cy="9753600"/>
  <p:notesSz cx="6858000" cy="9144000"/>
  <p:defaultTextStyle>
    <a:lvl1pPr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1pPr>
    <a:lvl2pPr indent="2286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2pPr>
    <a:lvl3pPr indent="4572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3pPr>
    <a:lvl4pPr indent="6858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4pPr>
    <a:lvl5pPr indent="9144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5pPr>
    <a:lvl6pPr indent="11430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6pPr>
    <a:lvl7pPr indent="13716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7pPr>
    <a:lvl8pPr indent="16002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8pPr>
    <a:lvl9pPr indent="18288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1A8F00"/>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D03317"/>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762000" y="2463800"/>
            <a:ext cx="11480800" cy="2540000"/>
          </a:xfrm>
          <a:prstGeom prst="rect">
            <a:avLst/>
          </a:prstGeom>
        </p:spPr>
        <p:txBody>
          <a:bodyPr anchor="b"/>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6" name="Shape 6"/>
          <p:cNvSpPr/>
          <p:nvPr>
            <p:ph type="body"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One</a:t>
            </a:r>
            <a:endParaRPr sz="24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Two</a:t>
            </a:r>
            <a:endParaRPr sz="2400">
              <a:solidFill>
                <a:srgbClr val="FFFFFF"/>
              </a:solidFill>
              <a:effectLst>
                <a:outerShdw sx="100000" sy="100000" kx="0" ky="0" algn="b" rotWithShape="0" blurRad="50800" dist="25400" dir="5400000">
                  <a:srgbClr val="000000"/>
                </a:outerShdw>
              </a:effectLst>
            </a:endParaRPr>
          </a:p>
          <a:p>
            <a:pPr lvl="2">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Three</a:t>
            </a:r>
            <a:endParaRPr sz="2400">
              <a:solidFill>
                <a:srgbClr val="FFFFFF"/>
              </a:solidFill>
              <a:effectLst>
                <a:outerShdw sx="100000" sy="100000" kx="0" ky="0" algn="b" rotWithShape="0" blurRad="50800" dist="25400" dir="5400000">
                  <a:srgbClr val="000000"/>
                </a:outerShdw>
              </a:effectLst>
            </a:endParaRPr>
          </a:p>
          <a:p>
            <a:pPr lvl="3">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Four</a:t>
            </a:r>
            <a:endParaRPr sz="2400">
              <a:solidFill>
                <a:srgbClr val="FFFFFF"/>
              </a:solidFill>
              <a:effectLst>
                <a:outerShdw sx="100000" sy="100000" kx="0" ky="0" algn="b" rotWithShape="0" blurRad="50800" dist="25400" dir="5400000">
                  <a:srgbClr val="000000"/>
                </a:outerShdw>
              </a:effectLst>
            </a:endParaRPr>
          </a:p>
          <a:p>
            <a:pPr lvl="4">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762000" y="6883400"/>
            <a:ext cx="11480800" cy="1079500"/>
          </a:xfrm>
          <a:prstGeom prst="rect">
            <a:avLst/>
          </a:prstGeom>
        </p:spPr>
        <p:txBody>
          <a:bodyPr anchor="b"/>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9" name="Shape 9"/>
          <p:cNvSpPr/>
          <p:nvPr>
            <p:ph type="body"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One</a:t>
            </a:r>
            <a:endParaRPr sz="24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Two</a:t>
            </a:r>
            <a:endParaRPr sz="2400">
              <a:solidFill>
                <a:srgbClr val="FFFFFF"/>
              </a:solidFill>
              <a:effectLst>
                <a:outerShdw sx="100000" sy="100000" kx="0" ky="0" algn="b" rotWithShape="0" blurRad="50800" dist="25400" dir="5400000">
                  <a:srgbClr val="000000"/>
                </a:outerShdw>
              </a:effectLst>
            </a:endParaRPr>
          </a:p>
          <a:p>
            <a:pPr lvl="2">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Three</a:t>
            </a:r>
            <a:endParaRPr sz="2400">
              <a:solidFill>
                <a:srgbClr val="FFFFFF"/>
              </a:solidFill>
              <a:effectLst>
                <a:outerShdw sx="100000" sy="100000" kx="0" ky="0" algn="b" rotWithShape="0" blurRad="50800" dist="25400" dir="5400000">
                  <a:srgbClr val="000000"/>
                </a:outerShdw>
              </a:effectLst>
            </a:endParaRPr>
          </a:p>
          <a:p>
            <a:pPr lvl="3">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Four</a:t>
            </a:r>
            <a:endParaRPr sz="2400">
              <a:solidFill>
                <a:srgbClr val="FFFFFF"/>
              </a:solidFill>
              <a:effectLst>
                <a:outerShdw sx="100000" sy="100000" kx="0" ky="0" algn="b" rotWithShape="0" blurRad="50800" dist="25400" dir="5400000">
                  <a:srgbClr val="000000"/>
                </a:outerShdw>
              </a:effectLst>
            </a:endParaRPr>
          </a:p>
          <a:p>
            <a:pPr lvl="4">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762000" y="3517900"/>
            <a:ext cx="11480800" cy="2717800"/>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762000" y="419100"/>
            <a:ext cx="5384800" cy="4597400"/>
          </a:xfrm>
          <a:prstGeom prst="rect">
            <a:avLst/>
          </a:prstGeom>
        </p:spPr>
        <p:txBody>
          <a:bodyPr anchor="b"/>
          <a:lstStyle>
            <a:lvl1pPr>
              <a:defRPr sz="5200"/>
            </a:lvl1pPr>
          </a:lstStyle>
          <a:p>
            <a:pPr lvl="0">
              <a:defRPr b="0" sz="1800">
                <a:solidFill>
                  <a:srgbClr val="000000"/>
                </a:solidFill>
                <a:effectLst/>
              </a:defRPr>
            </a:pPr>
            <a:r>
              <a:rPr b="1" sz="5200">
                <a:solidFill>
                  <a:srgbClr val="FFFFFF"/>
                </a:solidFill>
                <a:effectLst>
                  <a:outerShdw sx="100000" sy="100000" kx="0" ky="0" algn="b" rotWithShape="0" blurRad="50800" dist="25400" dir="5400000">
                    <a:srgbClr val="000000"/>
                  </a:outerShdw>
                </a:effectLst>
              </a:rPr>
              <a:t>Title Text</a:t>
            </a:r>
          </a:p>
        </p:txBody>
      </p:sp>
      <p:sp>
        <p:nvSpPr>
          <p:cNvPr id="14" name="Shape 14"/>
          <p:cNvSpPr/>
          <p:nvPr>
            <p:ph type="body"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One</a:t>
            </a:r>
            <a:endParaRPr sz="24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Two</a:t>
            </a:r>
            <a:endParaRPr sz="2400">
              <a:solidFill>
                <a:srgbClr val="FFFFFF"/>
              </a:solidFill>
              <a:effectLst>
                <a:outerShdw sx="100000" sy="100000" kx="0" ky="0" algn="b" rotWithShape="0" blurRad="50800" dist="25400" dir="5400000">
                  <a:srgbClr val="000000"/>
                </a:outerShdw>
              </a:effectLst>
            </a:endParaRPr>
          </a:p>
          <a:p>
            <a:pPr lvl="2">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Three</a:t>
            </a:r>
            <a:endParaRPr sz="2400">
              <a:solidFill>
                <a:srgbClr val="FFFFFF"/>
              </a:solidFill>
              <a:effectLst>
                <a:outerShdw sx="100000" sy="100000" kx="0" ky="0" algn="b" rotWithShape="0" blurRad="50800" dist="25400" dir="5400000">
                  <a:srgbClr val="000000"/>
                </a:outerShdw>
              </a:effectLst>
            </a:endParaRPr>
          </a:p>
          <a:p>
            <a:pPr lvl="3">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Four</a:t>
            </a:r>
            <a:endParaRPr sz="2400">
              <a:solidFill>
                <a:srgbClr val="FFFFFF"/>
              </a:solidFill>
              <a:effectLst>
                <a:outerShdw sx="100000" sy="100000" kx="0" ky="0" algn="b" rotWithShape="0" blurRad="50800" dist="25400" dir="5400000">
                  <a:srgbClr val="000000"/>
                </a:outerShdw>
              </a:effectLst>
            </a:endParaRPr>
          </a:p>
          <a:p>
            <a:pPr lvl="4">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19" name="Shape 19"/>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One</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Two</a:t>
            </a:r>
            <a:endParaRPr sz="34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Three</a:t>
            </a:r>
            <a:endParaRPr sz="34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Four</a:t>
            </a:r>
            <a:endParaRPr sz="34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22" name="Shape 22"/>
          <p:cNvSpPr/>
          <p:nvPr>
            <p:ph type="body"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One</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Two</a:t>
            </a:r>
            <a:endParaRPr sz="28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Three</a:t>
            </a:r>
            <a:endParaRPr sz="28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Four</a:t>
            </a:r>
            <a:endParaRPr sz="28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762000" y="965200"/>
            <a:ext cx="11480800" cy="7823200"/>
          </a:xfrm>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One</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Two</a:t>
            </a:r>
            <a:endParaRPr sz="34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Three</a:t>
            </a:r>
            <a:endParaRPr sz="34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Four</a:t>
            </a:r>
            <a:endParaRPr sz="34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3" name="Shape 3"/>
          <p:cNvSpPr/>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One</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Two</a:t>
            </a:r>
            <a:endParaRPr sz="34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Three</a:t>
            </a:r>
            <a:endParaRPr sz="34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Four</a:t>
            </a:r>
            <a:endParaRPr sz="34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Five</a:t>
            </a: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1pPr>
      <a:lvl2pPr indent="2286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2pPr>
      <a:lvl3pPr indent="4572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3pPr>
      <a:lvl4pPr indent="6858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4pPr>
      <a:lvl5pPr indent="9144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5pPr>
      <a:lvl6pPr indent="11430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6pPr>
      <a:lvl7pPr indent="13716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7pPr>
      <a:lvl8pPr indent="16002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8pPr>
      <a:lvl9pPr indent="18288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9pPr>
    </p:titleStyle>
    <p:bodyStyle>
      <a:lvl1pPr marL="4064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1pPr>
      <a:lvl2pPr marL="8128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2pPr>
      <a:lvl3pPr marL="12192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3pPr>
      <a:lvl4pPr marL="16256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4pPr>
      <a:lvl5pPr marL="20320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5pPr>
      <a:lvl6pPr marL="24384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6pPr>
      <a:lvl7pPr marL="28448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7pPr>
      <a:lvl8pPr marL="32512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8pPr>
      <a:lvl9pPr marL="36576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9pPr>
    </p:bodyStyle>
    <p:otherStyle>
      <a:lvl1pPr algn="ctr" defTabSz="584200">
        <a:defRPr>
          <a:solidFill>
            <a:schemeClr val="tx1"/>
          </a:solidFill>
          <a:latin typeface="+mn-lt"/>
          <a:ea typeface="+mn-ea"/>
          <a:cs typeface="+mn-cs"/>
          <a:sym typeface="Helvetica Neue"/>
        </a:defRPr>
      </a:lvl1pPr>
      <a:lvl2pPr indent="228600" algn="ctr" defTabSz="584200">
        <a:defRPr>
          <a:solidFill>
            <a:schemeClr val="tx1"/>
          </a:solidFill>
          <a:latin typeface="+mn-lt"/>
          <a:ea typeface="+mn-ea"/>
          <a:cs typeface="+mn-cs"/>
          <a:sym typeface="Helvetica Neue"/>
        </a:defRPr>
      </a:lvl2pPr>
      <a:lvl3pPr indent="457200" algn="ctr" defTabSz="584200">
        <a:defRPr>
          <a:solidFill>
            <a:schemeClr val="tx1"/>
          </a:solidFill>
          <a:latin typeface="+mn-lt"/>
          <a:ea typeface="+mn-ea"/>
          <a:cs typeface="+mn-cs"/>
          <a:sym typeface="Helvetica Neue"/>
        </a:defRPr>
      </a:lvl3pPr>
      <a:lvl4pPr indent="685800" algn="ctr" defTabSz="584200">
        <a:defRPr>
          <a:solidFill>
            <a:schemeClr val="tx1"/>
          </a:solidFill>
          <a:latin typeface="+mn-lt"/>
          <a:ea typeface="+mn-ea"/>
          <a:cs typeface="+mn-cs"/>
          <a:sym typeface="Helvetica Neue"/>
        </a:defRPr>
      </a:lvl4pPr>
      <a:lvl5pPr indent="914400" algn="ctr" defTabSz="584200">
        <a:defRPr>
          <a:solidFill>
            <a:schemeClr val="tx1"/>
          </a:solidFill>
          <a:latin typeface="+mn-lt"/>
          <a:ea typeface="+mn-ea"/>
          <a:cs typeface="+mn-cs"/>
          <a:sym typeface="Helvetica Neue"/>
        </a:defRPr>
      </a:lvl5pPr>
      <a:lvl6pPr indent="1143000" algn="ctr" defTabSz="584200">
        <a:defRPr>
          <a:solidFill>
            <a:schemeClr val="tx1"/>
          </a:solidFill>
          <a:latin typeface="+mn-lt"/>
          <a:ea typeface="+mn-ea"/>
          <a:cs typeface="+mn-cs"/>
          <a:sym typeface="Helvetica Neue"/>
        </a:defRPr>
      </a:lvl6pPr>
      <a:lvl7pPr indent="1371600" algn="ctr" defTabSz="584200">
        <a:defRPr>
          <a:solidFill>
            <a:schemeClr val="tx1"/>
          </a:solidFill>
          <a:latin typeface="+mn-lt"/>
          <a:ea typeface="+mn-ea"/>
          <a:cs typeface="+mn-cs"/>
          <a:sym typeface="Helvetica Neue"/>
        </a:defRPr>
      </a:lvl7pPr>
      <a:lvl8pPr indent="1600200" algn="ctr" defTabSz="584200">
        <a:defRPr>
          <a:solidFill>
            <a:schemeClr val="tx1"/>
          </a:solidFill>
          <a:latin typeface="+mn-lt"/>
          <a:ea typeface="+mn-ea"/>
          <a:cs typeface="+mn-cs"/>
          <a:sym typeface="Helvetica Neue"/>
        </a:defRPr>
      </a:lvl8pPr>
      <a:lvl9pPr indent="1828800" algn="ctr" defTabSz="584200">
        <a:defRPr>
          <a:solidFill>
            <a:schemeClr val="tx1"/>
          </a:solidFill>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1">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Test Driver’s Ed</a:t>
            </a:r>
          </a:p>
        </p:txBody>
      </p:sp>
      <p:sp>
        <p:nvSpPr>
          <p:cNvPr id="33" name="Shape 33"/>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A Crash Course on Test Driven Development</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Make it work!</a:t>
            </a:r>
          </a:p>
        </p:txBody>
      </p:sp>
      <p:sp>
        <p:nvSpPr>
          <p:cNvPr id="68" name="Shape 68"/>
          <p:cNvSpPr/>
          <p:nvPr>
            <p:ph type="body" idx="1"/>
          </p:nvPr>
        </p:nvSpPr>
        <p:spPr>
          <a:prstGeom prst="rect">
            <a:avLst/>
          </a:prstGeom>
        </p:spPr>
        <p:txBody>
          <a:bodyPr/>
          <a:lstStyle/>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Write the least amount of code possible to make your test requirements pass. If you think of new requirements while implementing, convert those requirements into tests… later.</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Run your tests again! If you succeeded at implementing the feature, all of your tests should pass!</a:t>
            </a:r>
          </a:p>
        </p:txBody>
      </p:sp>
      <p:pic>
        <p:nvPicPr>
          <p:cNvPr id="69" name="Pass-Test.jpg"/>
          <p:cNvPicPr/>
          <p:nvPr/>
        </p:nvPicPr>
        <p:blipFill>
          <a:blip r:embed="rId2">
            <a:extLst/>
          </a:blip>
          <a:stretch>
            <a:fillRect/>
          </a:stretch>
        </p:blipFill>
        <p:spPr>
          <a:xfrm>
            <a:off x="6030788" y="2847508"/>
            <a:ext cx="6916860" cy="4119761"/>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Refactor Without Mercy!</a:t>
            </a:r>
          </a:p>
        </p:txBody>
      </p:sp>
      <p:sp>
        <p:nvSpPr>
          <p:cNvPr id="72" name="Shape 72"/>
          <p:cNvSpPr/>
          <p:nvPr>
            <p:ph type="body" idx="1"/>
          </p:nvPr>
        </p:nvSpPr>
        <p:spPr>
          <a:prstGeom prst="rect">
            <a:avLst/>
          </a:prstGeom>
        </p:spPr>
        <p:txBody>
          <a:bodyPr/>
          <a:lstStyle/>
          <a:p>
            <a:pPr lvl="1" marL="624078" indent="-312039" defTabSz="531622">
              <a:spcBef>
                <a:spcPts val="2900"/>
              </a:spcBef>
              <a:defRPr sz="1800">
                <a:solidFill>
                  <a:srgbClr val="000000"/>
                </a:solidFill>
                <a:effectLst/>
              </a:defRPr>
            </a:pPr>
            <a:r>
              <a:rPr sz="2548">
                <a:solidFill>
                  <a:srgbClr val="EBEBEB"/>
                </a:solidFill>
                <a:effectLst>
                  <a:outerShdw sx="100000" sy="100000" kx="0" ky="0" algn="b" rotWithShape="0" blurRad="46228" dist="23114" dir="5400000">
                    <a:srgbClr val="000000"/>
                  </a:outerShdw>
                </a:effectLst>
              </a:rPr>
              <a:t>Massage your code until you’re satisfied that it is understandable at a glance. </a:t>
            </a:r>
            <a:endParaRPr sz="2548">
              <a:solidFill>
                <a:srgbClr val="EBEBEB"/>
              </a:solidFill>
              <a:effectLst>
                <a:outerShdw sx="100000" sy="100000" kx="0" ky="0" algn="b" rotWithShape="0" blurRad="46228" dist="23114" dir="5400000">
                  <a:srgbClr val="000000"/>
                </a:outerShdw>
              </a:effectLst>
            </a:endParaRPr>
          </a:p>
          <a:p>
            <a:pPr lvl="1" marL="624078" indent="-312039" defTabSz="531622">
              <a:spcBef>
                <a:spcPts val="2900"/>
              </a:spcBef>
              <a:defRPr sz="1800">
                <a:solidFill>
                  <a:srgbClr val="000000"/>
                </a:solidFill>
                <a:effectLst/>
              </a:defRPr>
            </a:pPr>
            <a:r>
              <a:rPr sz="2548">
                <a:solidFill>
                  <a:srgbClr val="EBEBEB"/>
                </a:solidFill>
                <a:effectLst>
                  <a:outerShdw sx="100000" sy="100000" kx="0" ky="0" algn="b" rotWithShape="0" blurRad="46228" dist="23114" dir="5400000">
                    <a:srgbClr val="000000"/>
                  </a:outerShdw>
                </a:effectLst>
              </a:rPr>
              <a:t>Keep running your tests as you refactor to make sure everything works as intended!</a:t>
            </a:r>
            <a:endParaRPr sz="2548">
              <a:solidFill>
                <a:srgbClr val="EBEBEB"/>
              </a:solidFill>
              <a:effectLst>
                <a:outerShdw sx="100000" sy="100000" kx="0" ky="0" algn="b" rotWithShape="0" blurRad="46228" dist="23114" dir="5400000">
                  <a:srgbClr val="000000"/>
                </a:outerShdw>
              </a:effectLst>
            </a:endParaRPr>
          </a:p>
          <a:p>
            <a:pPr lvl="1" marL="624078" indent="-312039" defTabSz="531622">
              <a:spcBef>
                <a:spcPts val="2900"/>
              </a:spcBef>
              <a:defRPr sz="1800">
                <a:solidFill>
                  <a:srgbClr val="000000"/>
                </a:solidFill>
                <a:effectLst/>
              </a:defRPr>
            </a:pPr>
            <a:r>
              <a:rPr sz="2548">
                <a:solidFill>
                  <a:srgbClr val="EBEBEB"/>
                </a:solidFill>
                <a:effectLst>
                  <a:outerShdw sx="100000" sy="100000" kx="0" ky="0" algn="b" rotWithShape="0" blurRad="46228" dist="23114" dir="5400000">
                    <a:srgbClr val="000000"/>
                  </a:outerShdw>
                </a:effectLst>
              </a:rPr>
              <a:t>Ask others for input as to what is confusing about your code, and refactor accordingly!</a:t>
            </a:r>
            <a:endParaRPr sz="2548">
              <a:solidFill>
                <a:srgbClr val="EBEBEB"/>
              </a:solidFill>
              <a:effectLst>
                <a:outerShdw sx="100000" sy="100000" kx="0" ky="0" algn="b" rotWithShape="0" blurRad="46228" dist="23114" dir="5400000">
                  <a:srgbClr val="000000"/>
                </a:outerShdw>
              </a:effectLst>
            </a:endParaRPr>
          </a:p>
          <a:p>
            <a:pPr lvl="1" marL="624078" indent="-312039" defTabSz="531622">
              <a:spcBef>
                <a:spcPts val="2900"/>
              </a:spcBef>
              <a:defRPr sz="1800">
                <a:solidFill>
                  <a:srgbClr val="000000"/>
                </a:solidFill>
                <a:effectLst/>
              </a:defRPr>
            </a:pPr>
            <a:r>
              <a:rPr sz="2548">
                <a:solidFill>
                  <a:srgbClr val="EBEBEB"/>
                </a:solidFill>
                <a:effectLst>
                  <a:outerShdw sx="100000" sy="100000" kx="0" ky="0" algn="b" rotWithShape="0" blurRad="46228" dist="23114" dir="5400000">
                    <a:srgbClr val="000000"/>
                  </a:outerShdw>
                </a:effectLst>
              </a:rPr>
              <a:t>Do your best not to leave code in a state you’ll be ashamed of later. You’re a professional!</a:t>
            </a:r>
          </a:p>
        </p:txBody>
      </p:sp>
      <p:pic>
        <p:nvPicPr>
          <p:cNvPr id="73" name="swapin3.jpg"/>
          <p:cNvPicPr/>
          <p:nvPr/>
        </p:nvPicPr>
        <p:blipFill>
          <a:blip r:embed="rId2">
            <a:extLst/>
          </a:blip>
          <a:stretch>
            <a:fillRect/>
          </a:stretch>
        </p:blipFill>
        <p:spPr>
          <a:xfrm>
            <a:off x="6222386" y="2125735"/>
            <a:ext cx="6803685" cy="5102764"/>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title"/>
          </p:nvPr>
        </p:nvSpPr>
        <p:spPr>
          <a:prstGeom prst="rect">
            <a:avLst/>
          </a:prstGeom>
        </p:spPr>
        <p:txBody>
          <a:bodyPr/>
          <a:lstStyle/>
          <a:p>
            <a:pPr lvl="1">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Rinse, Repeat!</a:t>
            </a:r>
          </a:p>
        </p:txBody>
      </p:sp>
      <p:sp>
        <p:nvSpPr>
          <p:cNvPr id="76" name="Shape 76"/>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As you incrementally add features to your program, do all of the steps again!</a:t>
            </a:r>
            <a:endParaRPr sz="24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Test, Make it Work, and Refactor!</a:t>
            </a:r>
          </a:p>
        </p:txBody>
      </p:sp>
      <p:pic>
        <p:nvPicPr>
          <p:cNvPr id="77" name="WashRinseRepeat.jpg"/>
          <p:cNvPicPr/>
          <p:nvPr/>
        </p:nvPicPr>
        <p:blipFill>
          <a:blip r:embed="rId2">
            <a:extLst/>
          </a:blip>
          <a:stretch>
            <a:fillRect/>
          </a:stretch>
        </p:blipFill>
        <p:spPr>
          <a:xfrm>
            <a:off x="2768363" y="1073298"/>
            <a:ext cx="7922809" cy="5645002"/>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9" name="Im-Helpless-l.jpg"/>
          <p:cNvPicPr/>
          <p:nvPr/>
        </p:nvPicPr>
        <p:blipFill>
          <a:blip r:embed="rId2">
            <a:extLst/>
          </a:blip>
          <a:srcRect l="22683" t="0" r="22683" b="0"/>
          <a:stretch>
            <a:fillRect/>
          </a:stretch>
        </p:blipFill>
        <p:spPr>
          <a:xfrm>
            <a:off x="6654800" y="2374900"/>
            <a:ext cx="5588000" cy="6807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80" name="Shape 80"/>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That’s all great but… I’m still stuck.</a:t>
            </a:r>
          </a:p>
        </p:txBody>
      </p:sp>
      <p:sp>
        <p:nvSpPr>
          <p:cNvPr id="81" name="Shape 81"/>
          <p:cNvSpPr/>
          <p:nvPr>
            <p:ph type="body" idx="1"/>
          </p:nvPr>
        </p:nvSpPr>
        <p:spPr>
          <a:prstGeom prst="rect">
            <a:avLst/>
          </a:prstGeom>
        </p:spPr>
        <p:txBody>
          <a:bodyPr/>
          <a:lstStyle/>
          <a:p>
            <a:pPr lvl="0" marL="243459" indent="-243459" defTabSz="414781">
              <a:spcBef>
                <a:spcPts val="2200"/>
              </a:spcBef>
              <a:defRPr sz="1800">
                <a:solidFill>
                  <a:srgbClr val="000000"/>
                </a:solidFill>
                <a:effectLst/>
              </a:defRPr>
            </a:pPr>
            <a:r>
              <a:rPr sz="1987">
                <a:solidFill>
                  <a:srgbClr val="EBEBEB"/>
                </a:solidFill>
                <a:effectLst>
                  <a:outerShdw sx="100000" sy="100000" kx="0" ky="0" algn="b" rotWithShape="0" blurRad="36068" dist="18034" dir="5400000">
                    <a:srgbClr val="000000"/>
                  </a:outerShdw>
                </a:effectLst>
              </a:rPr>
              <a:t>Having trouble getting started usually means you need to spend a little more time thinking about how to organize your requirements</a:t>
            </a:r>
            <a:endParaRPr sz="1987">
              <a:solidFill>
                <a:srgbClr val="EBEBEB"/>
              </a:solidFill>
              <a:effectLst>
                <a:outerShdw sx="100000" sy="100000" kx="0" ky="0" algn="b" rotWithShape="0" blurRad="36068" dist="18034" dir="5400000">
                  <a:srgbClr val="000000"/>
                </a:outerShdw>
              </a:effectLst>
            </a:endParaRPr>
          </a:p>
          <a:p>
            <a:pPr lvl="0" marL="243459" indent="-243459" defTabSz="414781">
              <a:spcBef>
                <a:spcPts val="2200"/>
              </a:spcBef>
              <a:defRPr sz="1800">
                <a:solidFill>
                  <a:srgbClr val="000000"/>
                </a:solidFill>
                <a:effectLst/>
              </a:defRPr>
            </a:pPr>
            <a:r>
              <a:rPr sz="1987">
                <a:solidFill>
                  <a:srgbClr val="EBEBEB"/>
                </a:solidFill>
                <a:effectLst>
                  <a:outerShdw sx="100000" sy="100000" kx="0" ky="0" algn="b" rotWithShape="0" blurRad="36068" dist="18034" dir="5400000">
                    <a:srgbClr val="000000"/>
                  </a:outerShdw>
                </a:effectLst>
              </a:rPr>
              <a:t>Try writing in English the responsibilities you’d like to give to each part of your system, and a general overview of how your systems work together. Informally diagram it when possible!</a:t>
            </a:r>
            <a:endParaRPr sz="1987">
              <a:solidFill>
                <a:srgbClr val="EBEBEB"/>
              </a:solidFill>
              <a:effectLst>
                <a:outerShdw sx="100000" sy="100000" kx="0" ky="0" algn="b" rotWithShape="0" blurRad="36068" dist="18034" dir="5400000">
                  <a:srgbClr val="000000"/>
                </a:outerShdw>
              </a:effectLst>
            </a:endParaRPr>
          </a:p>
          <a:p>
            <a:pPr lvl="0" marL="243459" indent="-243459" defTabSz="414781">
              <a:spcBef>
                <a:spcPts val="2200"/>
              </a:spcBef>
              <a:defRPr sz="1800">
                <a:solidFill>
                  <a:srgbClr val="000000"/>
                </a:solidFill>
                <a:effectLst/>
              </a:defRPr>
            </a:pPr>
            <a:r>
              <a:rPr sz="1987">
                <a:solidFill>
                  <a:srgbClr val="EBEBEB"/>
                </a:solidFill>
                <a:effectLst>
                  <a:outerShdw sx="100000" sy="100000" kx="0" ky="0" algn="b" rotWithShape="0" blurRad="36068" dist="18034" dir="5400000">
                    <a:srgbClr val="000000"/>
                  </a:outerShdw>
                </a:effectLst>
              </a:rPr>
              <a:t>Do your best to make your Classes reflect the Single Responsibility Principle:</a:t>
            </a:r>
            <a:endParaRPr sz="1987">
              <a:solidFill>
                <a:srgbClr val="EBEBEB"/>
              </a:solidFill>
              <a:effectLst>
                <a:outerShdw sx="100000" sy="100000" kx="0" ky="0" algn="b" rotWithShape="0" blurRad="36068" dist="18034" dir="5400000">
                  <a:srgbClr val="000000"/>
                </a:outerShdw>
              </a:effectLst>
            </a:endParaRPr>
          </a:p>
          <a:p>
            <a:pPr lvl="0" marL="243459" indent="-243459" defTabSz="414781">
              <a:spcBef>
                <a:spcPts val="2200"/>
              </a:spcBef>
              <a:defRPr sz="1800">
                <a:solidFill>
                  <a:srgbClr val="000000"/>
                </a:solidFill>
                <a:effectLst/>
              </a:defRPr>
            </a:pPr>
            <a:r>
              <a:rPr sz="1987">
                <a:solidFill>
                  <a:srgbClr val="EBEBEB"/>
                </a:solidFill>
                <a:effectLst>
                  <a:outerShdw sx="100000" sy="100000" kx="0" ky="0" algn="b" rotWithShape="0" blurRad="36068" dist="18034" dir="5400000">
                    <a:srgbClr val="000000"/>
                  </a:outerShdw>
                </a:effectLst>
              </a:rPr>
              <a:t>“The single responsibility principle states that every context (class, function, variable, etc.) should define a single responsibility, and that responsibility should be entirely encapsulated by the context. All its services should be narrowly aligned with that responsibility.” - Wikipedia.</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3" name="WaxOnWaxOff.jpg"/>
          <p:cNvPicPr/>
          <p:nvPr/>
        </p:nvPicPr>
        <p:blipFill>
          <a:blip r:embed="rId2">
            <a:extLst/>
          </a:blip>
          <a:srcRect l="0" t="5952" r="0" b="5952"/>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84" name="Shape 84"/>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Kata!</a:t>
            </a:r>
          </a:p>
        </p:txBody>
      </p:sp>
      <p:sp>
        <p:nvSpPr>
          <p:cNvPr id="85" name="Shape 85"/>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Fizz Buzz.</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 name="the_kanto_starters_by_tails19950-d5rt4zf.png"/>
          <p:cNvPicPr/>
          <p:nvPr/>
        </p:nvPicPr>
        <p:blipFill>
          <a:blip r:embed="rId2">
            <a:extLst/>
          </a:blip>
          <a:srcRect l="0" t="1796" r="0" b="1796"/>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88" name="Shape 88"/>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Test Morphology</a:t>
            </a:r>
          </a:p>
        </p:txBody>
      </p:sp>
      <p:sp>
        <p:nvSpPr>
          <p:cNvPr id="89" name="Shape 89"/>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It takes all kinds.</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title"/>
          </p:nvPr>
        </p:nvSpPr>
        <p:spPr>
          <a:prstGeom prst="rect">
            <a:avLst/>
          </a:prstGeom>
        </p:spPr>
        <p:txBody>
          <a:bodyPr/>
          <a:lstStyle/>
          <a:p>
            <a:pPr lvl="1">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Unit Tests</a:t>
            </a:r>
          </a:p>
        </p:txBody>
      </p:sp>
      <p:sp>
        <p:nvSpPr>
          <p:cNvPr id="92" name="Shape 92"/>
          <p:cNvSpPr/>
          <p:nvPr>
            <p:ph type="body" idx="1"/>
          </p:nvPr>
        </p:nvSpPr>
        <p:spPr>
          <a:prstGeom prst="rect">
            <a:avLst/>
          </a:prstGeom>
        </p:spPr>
        <p:txBody>
          <a:body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The nuts and bolts of testing</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Demonstrating what a function does.</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Generally isolated from other systems are costly to use (speed, capacity)</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Fast, fast fast!</a:t>
            </a:r>
          </a:p>
        </p:txBody>
      </p:sp>
      <p:pic>
        <p:nvPicPr>
          <p:cNvPr id="93" name="Vintorez_disassembled.jpg"/>
          <p:cNvPicPr/>
          <p:nvPr/>
        </p:nvPicPr>
        <p:blipFill>
          <a:blip r:embed="rId2">
            <a:extLst/>
          </a:blip>
          <a:stretch>
            <a:fillRect/>
          </a:stretch>
        </p:blipFill>
        <p:spPr>
          <a:xfrm rot="5400000">
            <a:off x="6444952" y="3541216"/>
            <a:ext cx="7620001" cy="3136901"/>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hape 95"/>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Functional / Integration</a:t>
            </a:r>
          </a:p>
        </p:txBody>
      </p:sp>
      <p:sp>
        <p:nvSpPr>
          <p:cNvPr id="96" name="Shape 96"/>
          <p:cNvSpPr/>
          <p:nvPr>
            <p:ph type="body" idx="1"/>
          </p:nvPr>
        </p:nvSpPr>
        <p:spPr>
          <a:prstGeom prst="rect">
            <a:avLst/>
          </a:prstGeom>
        </p:spPr>
        <p:txBody>
          <a:body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Do the components of my system work correctly when assembled together in a realistic way?</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Frequently, functional tests can reflect very clearly the business requirements </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No nitty gritty details about how low level systems work; these should reflect highly realistic problems.</a:t>
            </a:r>
          </a:p>
        </p:txBody>
      </p:sp>
      <p:pic>
        <p:nvPicPr>
          <p:cNvPr id="97" name="vintorez.jpg"/>
          <p:cNvPicPr/>
          <p:nvPr/>
        </p:nvPicPr>
        <p:blipFill>
          <a:blip r:embed="rId2">
            <a:extLst/>
          </a:blip>
          <a:stretch>
            <a:fillRect/>
          </a:stretch>
        </p:blipFill>
        <p:spPr>
          <a:xfrm rot="5400000">
            <a:off x="6473353" y="3877853"/>
            <a:ext cx="7078019" cy="3539010"/>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9" name="Stöwer_Titanic.jpg"/>
          <p:cNvPicPr/>
          <p:nvPr/>
        </p:nvPicPr>
        <p:blipFill>
          <a:blip r:embed="rId2">
            <a:extLst/>
          </a:blip>
          <a:srcRect l="21909" t="0" r="21909" b="0"/>
          <a:stretch>
            <a:fillRect/>
          </a:stretch>
        </p:blipFill>
        <p:spPr>
          <a:xfrm>
            <a:off x="6654800" y="2374900"/>
            <a:ext cx="5588000" cy="6807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100" name="Shape 100"/>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End to End </a:t>
            </a:r>
          </a:p>
        </p:txBody>
      </p:sp>
      <p:sp>
        <p:nvSpPr>
          <p:cNvPr id="101" name="Shape 101"/>
          <p:cNvSpPr/>
          <p:nvPr>
            <p:ph type="body" idx="1"/>
          </p:nvPr>
        </p:nvSpPr>
        <p:spPr>
          <a:prstGeom prst="rect">
            <a:avLst/>
          </a:prstGeom>
        </p:spPr>
        <p:txBody>
          <a:bodyPr/>
          <a:lstStyle/>
          <a:p>
            <a:pPr lvl="0" marL="246888" indent="-246888" defTabSz="420624">
              <a:spcBef>
                <a:spcPts val="2300"/>
              </a:spcBef>
              <a:defRPr sz="1800">
                <a:solidFill>
                  <a:srgbClr val="000000"/>
                </a:solidFill>
                <a:effectLst/>
              </a:defRPr>
            </a:pPr>
            <a:r>
              <a:rPr sz="2016">
                <a:solidFill>
                  <a:srgbClr val="EBEBEB"/>
                </a:solidFill>
                <a:effectLst>
                  <a:outerShdw sx="100000" sy="100000" kx="0" ky="0" algn="b" rotWithShape="0" blurRad="36576" dist="18288" dir="5400000">
                    <a:srgbClr val="000000"/>
                  </a:outerShdw>
                </a:effectLst>
              </a:rPr>
              <a:t>Tests that use your entire system, in a way the user would encounter it. Examples:</a:t>
            </a:r>
            <a:endParaRPr sz="2016">
              <a:solidFill>
                <a:srgbClr val="EBEBEB"/>
              </a:solidFill>
              <a:effectLst>
                <a:outerShdw sx="100000" sy="100000" kx="0" ky="0" algn="b" rotWithShape="0" blurRad="36576" dist="18288" dir="5400000">
                  <a:srgbClr val="000000"/>
                </a:outerShdw>
              </a:effectLst>
            </a:endParaRPr>
          </a:p>
          <a:p>
            <a:pPr lvl="1" marL="493776" indent="-246888" defTabSz="420624">
              <a:spcBef>
                <a:spcPts val="2300"/>
              </a:spcBef>
              <a:defRPr sz="1800">
                <a:solidFill>
                  <a:srgbClr val="000000"/>
                </a:solidFill>
                <a:effectLst/>
              </a:defRPr>
            </a:pPr>
            <a:r>
              <a:rPr sz="2016">
                <a:solidFill>
                  <a:srgbClr val="EBEBEB"/>
                </a:solidFill>
                <a:effectLst>
                  <a:outerShdw sx="100000" sy="100000" kx="0" ky="0" algn="b" rotWithShape="0" blurRad="36576" dist="18288" dir="5400000">
                    <a:srgbClr val="000000"/>
                  </a:outerShdw>
                </a:effectLst>
              </a:rPr>
              <a:t>Does my program correctly display the data in the right section of the screen?</a:t>
            </a:r>
            <a:endParaRPr sz="2016">
              <a:solidFill>
                <a:srgbClr val="EBEBEB"/>
              </a:solidFill>
              <a:effectLst>
                <a:outerShdw sx="100000" sy="100000" kx="0" ky="0" algn="b" rotWithShape="0" blurRad="36576" dist="18288" dir="5400000">
                  <a:srgbClr val="000000"/>
                </a:outerShdw>
              </a:effectLst>
            </a:endParaRPr>
          </a:p>
          <a:p>
            <a:pPr lvl="1" marL="493776" indent="-246888" defTabSz="420624">
              <a:spcBef>
                <a:spcPts val="2300"/>
              </a:spcBef>
              <a:defRPr sz="1800">
                <a:solidFill>
                  <a:srgbClr val="000000"/>
                </a:solidFill>
                <a:effectLst/>
              </a:defRPr>
            </a:pPr>
            <a:r>
              <a:rPr sz="2016">
                <a:solidFill>
                  <a:srgbClr val="EBEBEB"/>
                </a:solidFill>
                <a:effectLst>
                  <a:outerShdw sx="100000" sy="100000" kx="0" ky="0" algn="b" rotWithShape="0" blurRad="36576" dist="18288" dir="5400000">
                    <a:srgbClr val="000000"/>
                  </a:outerShdw>
                </a:effectLst>
              </a:rPr>
              <a:t>Are all of the buttons accessible?</a:t>
            </a:r>
            <a:endParaRPr sz="2016">
              <a:solidFill>
                <a:srgbClr val="EBEBEB"/>
              </a:solidFill>
              <a:effectLst>
                <a:outerShdw sx="100000" sy="100000" kx="0" ky="0" algn="b" rotWithShape="0" blurRad="36576" dist="18288" dir="5400000">
                  <a:srgbClr val="000000"/>
                </a:outerShdw>
              </a:effectLst>
            </a:endParaRPr>
          </a:p>
          <a:p>
            <a:pPr lvl="0" marL="246888" indent="-246888" defTabSz="420624">
              <a:spcBef>
                <a:spcPts val="2300"/>
              </a:spcBef>
              <a:defRPr sz="1800">
                <a:solidFill>
                  <a:srgbClr val="000000"/>
                </a:solidFill>
                <a:effectLst/>
              </a:defRPr>
            </a:pPr>
            <a:r>
              <a:rPr sz="2016">
                <a:solidFill>
                  <a:srgbClr val="EBEBEB"/>
                </a:solidFill>
                <a:effectLst>
                  <a:outerShdw sx="100000" sy="100000" kx="0" ky="0" algn="b" rotWithShape="0" blurRad="36576" dist="18288" dir="5400000">
                    <a:srgbClr val="000000"/>
                  </a:outerShdw>
                </a:effectLst>
              </a:rPr>
              <a:t>Does a user’s entire workflow work correctly? Example:</a:t>
            </a:r>
            <a:endParaRPr sz="2016">
              <a:solidFill>
                <a:srgbClr val="EBEBEB"/>
              </a:solidFill>
              <a:effectLst>
                <a:outerShdw sx="100000" sy="100000" kx="0" ky="0" algn="b" rotWithShape="0" blurRad="36576" dist="18288" dir="5400000">
                  <a:srgbClr val="000000"/>
                </a:outerShdw>
              </a:effectLst>
            </a:endParaRPr>
          </a:p>
          <a:p>
            <a:pPr lvl="1" marL="493776" indent="-246888" defTabSz="420624">
              <a:spcBef>
                <a:spcPts val="2300"/>
              </a:spcBef>
              <a:defRPr sz="1800">
                <a:solidFill>
                  <a:srgbClr val="000000"/>
                </a:solidFill>
                <a:effectLst/>
              </a:defRPr>
            </a:pPr>
            <a:r>
              <a:rPr sz="2016">
                <a:solidFill>
                  <a:srgbClr val="EBEBEB"/>
                </a:solidFill>
                <a:effectLst>
                  <a:outerShdw sx="100000" sy="100000" kx="0" ky="0" algn="b" rotWithShape="0" blurRad="36576" dist="18288" dir="5400000">
                    <a:srgbClr val="000000"/>
                  </a:outerShdw>
                </a:effectLst>
              </a:rPr>
              <a:t>Open a file, make some changes, do work.</a:t>
            </a:r>
            <a:endParaRPr sz="2016">
              <a:solidFill>
                <a:srgbClr val="EBEBEB"/>
              </a:solidFill>
              <a:effectLst>
                <a:outerShdw sx="100000" sy="100000" kx="0" ky="0" algn="b" rotWithShape="0" blurRad="36576" dist="18288" dir="5400000">
                  <a:srgbClr val="000000"/>
                </a:outerShdw>
              </a:effectLst>
            </a:endParaRPr>
          </a:p>
          <a:p>
            <a:pPr lvl="0" marL="246888" indent="-246888" defTabSz="420624">
              <a:spcBef>
                <a:spcPts val="2300"/>
              </a:spcBef>
              <a:defRPr sz="1800">
                <a:solidFill>
                  <a:srgbClr val="000000"/>
                </a:solidFill>
                <a:effectLst/>
              </a:defRPr>
            </a:pPr>
            <a:r>
              <a:rPr sz="2016">
                <a:solidFill>
                  <a:srgbClr val="EBEBEB"/>
                </a:solidFill>
                <a:effectLst>
                  <a:outerShdw sx="100000" sy="100000" kx="0" ky="0" algn="b" rotWithShape="0" blurRad="36576" dist="18288" dir="5400000">
                    <a:srgbClr val="000000"/>
                  </a:outerShdw>
                </a:effectLst>
              </a:rPr>
              <a:t>Slow! These are the highest cost tests to run. ESPECIALLY if they are not automated.</a:t>
            </a:r>
            <a:endParaRPr sz="2016">
              <a:solidFill>
                <a:srgbClr val="EBEBEB"/>
              </a:solidFill>
              <a:effectLst>
                <a:outerShdw sx="100000" sy="100000" kx="0" ky="0" algn="b" rotWithShape="0" blurRad="36576" dist="18288" dir="5400000">
                  <a:srgbClr val="000000"/>
                </a:outerShdw>
              </a:effectLst>
            </a:endParaRPr>
          </a:p>
          <a:p>
            <a:pPr lvl="0" marL="246888" indent="-246888" defTabSz="420624">
              <a:spcBef>
                <a:spcPts val="2300"/>
              </a:spcBef>
              <a:defRPr sz="1800">
                <a:solidFill>
                  <a:srgbClr val="000000"/>
                </a:solidFill>
                <a:effectLst/>
              </a:defRPr>
            </a:pPr>
            <a:r>
              <a:rPr sz="2016">
                <a:solidFill>
                  <a:srgbClr val="EBEBEB"/>
                </a:solidFill>
                <a:effectLst>
                  <a:outerShdw sx="100000" sy="100000" kx="0" ky="0" algn="b" rotWithShape="0" blurRad="36576" dist="18288" dir="5400000">
                    <a:srgbClr val="000000"/>
                  </a:outerShdw>
                </a:effectLst>
              </a:rPr>
              <a:t>Failures in end to end tests identify problems that should be fixed at the functional and unit test levels.</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3" name="WaxOnWaxOff.jpg"/>
          <p:cNvPicPr/>
          <p:nvPr/>
        </p:nvPicPr>
        <p:blipFill>
          <a:blip r:embed="rId2">
            <a:extLst/>
          </a:blip>
          <a:srcRect l="0" t="5952" r="0" b="5952"/>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04" name="Shape 104"/>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Kata!</a:t>
            </a:r>
          </a:p>
        </p:txBody>
      </p:sp>
      <p:sp>
        <p:nvSpPr>
          <p:cNvPr id="105" name="Shape 105"/>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Integration Kata</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 name="141703583_2880x1921.jpeg"/>
          <p:cNvPicPr/>
          <p:nvPr/>
        </p:nvPicPr>
        <p:blipFill>
          <a:blip r:embed="rId2">
            <a:extLst/>
          </a:blip>
          <a:srcRect l="0" t="8776" r="0" b="8678"/>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36" name="Shape 36"/>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Howdy!</a:t>
            </a:r>
          </a:p>
        </p:txBody>
      </p:sp>
      <p:sp>
        <p:nvSpPr>
          <p:cNvPr id="37" name="Shape 37"/>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A little bit about ourselves</a:t>
            </a:r>
          </a:p>
        </p:txBody>
      </p:sp>
      <p:pic>
        <p:nvPicPr>
          <p:cNvPr id="38" name="141703583_2880x1921.jpeg"/>
          <p:cNvPicPr/>
          <p:nvPr/>
        </p:nvPicPr>
        <p:blipFill>
          <a:blip r:embed="rId2">
            <a:extLst/>
          </a:blip>
          <a:srcRect l="0" t="8776" r="0" b="8678"/>
          <a:stretch>
            <a:fillRect/>
          </a:stretch>
        </p:blipFill>
        <p:spPr>
          <a:xfrm>
            <a:off x="1231900" y="885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pic>
        <p:nvPicPr>
          <p:cNvPr id="39" name="are-crash-dummies-like-people.jpg"/>
          <p:cNvPicPr/>
          <p:nvPr/>
        </p:nvPicPr>
        <p:blipFill>
          <a:blip r:embed="rId3">
            <a:extLst/>
          </a:blip>
          <a:srcRect l="15945" t="0" r="15945" b="0"/>
          <a:stretch>
            <a:fillRect/>
          </a:stretch>
        </p:blipFill>
        <p:spPr>
          <a:xfrm>
            <a:off x="1358900" y="1012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7" name="Grumpy_Cat_Endorsement-017d7-ULFU-1.jpg"/>
          <p:cNvPicPr/>
          <p:nvPr/>
        </p:nvPicPr>
        <p:blipFill>
          <a:blip r:embed="rId2">
            <a:extLst/>
          </a:blip>
          <a:srcRect l="0" t="10672" r="0" b="10672"/>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08" name="Shape 108"/>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Stuff happens.</a:t>
            </a:r>
          </a:p>
        </p:txBody>
      </p:sp>
      <p:sp>
        <p:nvSpPr>
          <p:cNvPr id="109" name="Shape 109"/>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How do I test with complex, expensive, unreliable or uncontrollable components?</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title"/>
          </p:nvPr>
        </p:nvSpPr>
        <p:spPr>
          <a:prstGeom prst="rect">
            <a:avLst/>
          </a:prstGeom>
        </p:spPr>
        <p:txBody>
          <a:bodyPr/>
          <a:lstStyle/>
          <a:p>
            <a:pPr lvl="1">
              <a:defRPr b="0" sz="1800">
                <a:solidFill>
                  <a:srgbClr val="000000"/>
                </a:solidFill>
                <a:effectLst/>
              </a:defRPr>
            </a:pPr>
            <a:r>
              <a:rPr b="1" sz="5200">
                <a:solidFill>
                  <a:srgbClr val="FFFFFF"/>
                </a:solidFill>
                <a:effectLst>
                  <a:outerShdw sx="100000" sy="100000" kx="0" ky="0" algn="b" rotWithShape="0" blurRad="50800" dist="25400" dir="5400000">
                    <a:srgbClr val="000000"/>
                  </a:outerShdw>
                </a:effectLst>
              </a:rPr>
              <a:t>Problem:</a:t>
            </a:r>
          </a:p>
        </p:txBody>
      </p:sp>
      <p:sp>
        <p:nvSpPr>
          <p:cNvPr id="112" name="Shape 112"/>
          <p:cNvSpPr/>
          <p:nvPr>
            <p:ph type="body" idx="1"/>
          </p:nvPr>
        </p:nvSpPr>
        <p:spPr>
          <a:prstGeom prst="rect">
            <a:avLst/>
          </a:prstGeom>
        </p:spPr>
        <p:txBody>
          <a:bodyPr/>
          <a:lstStyle/>
          <a:p>
            <a:pPr lvl="0" algn="just">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You’re running a magazine company that’s been losing subscribers.</a:t>
            </a:r>
            <a:endParaRPr sz="2400">
              <a:solidFill>
                <a:srgbClr val="FFFFFF"/>
              </a:solidFill>
              <a:effectLst>
                <a:outerShdw sx="100000" sy="100000" kx="0" ky="0" algn="b" rotWithShape="0" blurRad="50800" dist="25400" dir="5400000">
                  <a:srgbClr val="000000"/>
                </a:outerShdw>
              </a:effectLst>
            </a:endParaRPr>
          </a:p>
          <a:p>
            <a:pPr lvl="0">
              <a:defRPr sz="1800">
                <a:solidFill>
                  <a:srgbClr val="000000"/>
                </a:solidFill>
                <a:effectLst/>
              </a:defRPr>
            </a:pPr>
            <a:endParaRPr sz="24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Conceptually design something that will send an email to ‘at-risk’ customers.</a:t>
            </a:r>
          </a:p>
        </p:txBody>
      </p:sp>
      <p:pic>
        <p:nvPicPr>
          <p:cNvPr id="113" name="funny-pictues-thinking-raptor.jpg"/>
          <p:cNvPicPr/>
          <p:nvPr/>
        </p:nvPicPr>
        <p:blipFill>
          <a:blip r:embed="rId2">
            <a:extLst/>
          </a:blip>
          <a:stretch>
            <a:fillRect/>
          </a:stretch>
        </p:blipFill>
        <p:spPr>
          <a:xfrm>
            <a:off x="6478190" y="1956593"/>
            <a:ext cx="5694587" cy="5694587"/>
          </a:xfrm>
          <a:prstGeom prst="rect">
            <a:avLst/>
          </a:prstGeom>
          <a:ln w="12700">
            <a:miter lim="400000"/>
          </a:ln>
        </p:spPr>
      </p:pic>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Shape 115"/>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Fakes, Mocks, Spies</a:t>
            </a:r>
            <a:endParaRPr b="1" sz="6400">
              <a:solidFill>
                <a:srgbClr val="FFFFFF"/>
              </a:solidFill>
              <a:effectLst>
                <a:outerShdw sx="100000" sy="100000" kx="0" ky="0" algn="b" rotWithShape="0" blurRad="50800" dist="25400" dir="5400000">
                  <a:srgbClr val="000000"/>
                </a:outerShdw>
              </a:effectLst>
            </a:endParaRPr>
          </a:p>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and Stubs</a:t>
            </a:r>
          </a:p>
        </p:txBody>
      </p:sp>
      <p:sp>
        <p:nvSpPr>
          <p:cNvPr id="116" name="Shape 116"/>
          <p:cNvSpPr/>
          <p:nvPr>
            <p:ph type="body" idx="1"/>
          </p:nvPr>
        </p:nvSpPr>
        <p:spPr>
          <a:prstGeom prst="rect">
            <a:avLst/>
          </a:prstGeom>
        </p:spPr>
        <p:txBody>
          <a:body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Many words to describe the same (or very similar) concept.</a:t>
            </a:r>
            <a:endParaRPr sz="2800">
              <a:solidFill>
                <a:srgbClr val="EBEBEB"/>
              </a:solidFill>
              <a:effectLst>
                <a:outerShdw sx="100000" sy="100000" kx="0" ky="0" algn="b" rotWithShape="0" blurRad="50800" dist="25400" dir="5400000">
                  <a:srgbClr val="000000"/>
                </a:outerShdw>
              </a:effectLst>
            </a:endParaRPr>
          </a:p>
          <a:p>
            <a:pPr lvl="0" marL="0" indent="0">
              <a:buClrTx/>
              <a:buSzTx/>
              <a:buNone/>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“Mock objects are simulated objects that mimic the behavior of real objects in controlled ways. A programmer typically creates a mock object to test the behavior of some other object, in much the same way that a car designer uses a crash test dummy to simulate the dynamic behavior of a human in vehicle impacts.” - Wikipedia</a:t>
            </a:r>
          </a:p>
        </p:txBody>
      </p:sp>
      <p:pic>
        <p:nvPicPr>
          <p:cNvPr id="117" name="shaking-hands.jpg"/>
          <p:cNvPicPr/>
          <p:nvPr/>
        </p:nvPicPr>
        <p:blipFill>
          <a:blip r:embed="rId2">
            <a:extLst/>
          </a:blip>
          <a:stretch>
            <a:fillRect/>
          </a:stretch>
        </p:blipFill>
        <p:spPr>
          <a:xfrm>
            <a:off x="6528799" y="3366232"/>
            <a:ext cx="6101451" cy="4067634"/>
          </a:xfrm>
          <a:prstGeom prst="rect">
            <a:avLst/>
          </a:prstGeom>
          <a:ln w="12700">
            <a:miter lim="400000"/>
          </a:ln>
        </p:spPr>
      </p:pic>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WaxOnWaxOff.jpg"/>
          <p:cNvPicPr/>
          <p:nvPr/>
        </p:nvPicPr>
        <p:blipFill>
          <a:blip r:embed="rId2">
            <a:extLst/>
          </a:blip>
          <a:srcRect l="0" t="5952" r="0" b="5952"/>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20" name="Shape 120"/>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Kata!</a:t>
            </a:r>
          </a:p>
        </p:txBody>
      </p:sp>
      <p:sp>
        <p:nvSpPr>
          <p:cNvPr id="121" name="Shape 121"/>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Renewal Mock Kata</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Beware Mock Pollution!</a:t>
            </a:r>
          </a:p>
        </p:txBody>
      </p:sp>
      <p:pic>
        <p:nvPicPr>
          <p:cNvPr id="124" name="140120140227-china-bike-smog-jilin-horizontal-gallery.jpg"/>
          <p:cNvPicPr/>
          <p:nvPr/>
        </p:nvPicPr>
        <p:blipFill>
          <a:blip r:embed="rId2">
            <a:extLst/>
          </a:blip>
          <a:stretch>
            <a:fillRect/>
          </a:stretch>
        </p:blipFill>
        <p:spPr>
          <a:xfrm>
            <a:off x="808235" y="2074515"/>
            <a:ext cx="11832447" cy="6655751"/>
          </a:xfrm>
          <a:prstGeom prst="rect">
            <a:avLst/>
          </a:prstGeom>
          <a:ln w="12700">
            <a:miter lim="400000"/>
          </a:ln>
        </p:spPr>
      </p:pic>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 name="Screen Shot 2014-11-30 at 6.25.53 PM.png"/>
          <p:cNvPicPr/>
          <p:nvPr/>
        </p:nvPicPr>
        <p:blipFill>
          <a:blip r:embed="rId2">
            <a:extLst/>
          </a:blip>
          <a:srcRect l="0" t="24135" r="0" b="24135"/>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27" name="Shape 127"/>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Discussion!</a:t>
            </a:r>
          </a:p>
        </p:txBody>
      </p:sp>
      <p:sp>
        <p:nvSpPr>
          <p:cNvPr id="128" name="Shape 128"/>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Lets talk about how today went.</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forced-induction-the-supercharger-3150_1.jpg"/>
          <p:cNvPicPr/>
          <p:nvPr/>
        </p:nvPicPr>
        <p:blipFill>
          <a:blip r:embed="rId2">
            <a:extLst/>
          </a:blip>
          <a:srcRect l="0" t="2941" r="0" b="2941"/>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31" name="Shape 131"/>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Supercharged refactoring</a:t>
            </a:r>
          </a:p>
        </p:txBody>
      </p:sp>
      <p:sp>
        <p:nvSpPr>
          <p:cNvPr id="132" name="Shape 132"/>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Keeping your code fit</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monty-holy-gilliam_2738919k.jpg"/>
          <p:cNvPicPr/>
          <p:nvPr/>
        </p:nvPicPr>
        <p:blipFill>
          <a:blip r:embed="rId2">
            <a:extLst/>
          </a:blip>
          <a:srcRect l="24358" t="0" r="24358" b="0"/>
          <a:stretch>
            <a:fillRect/>
          </a:stretch>
        </p:blipFill>
        <p:spPr>
          <a:xfrm>
            <a:off x="6654800" y="2374900"/>
            <a:ext cx="5588000" cy="6807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135" name="Shape 135"/>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Is your code Mature? </a:t>
            </a:r>
            <a:endParaRPr b="1" sz="6400">
              <a:solidFill>
                <a:srgbClr val="FFFFFF"/>
              </a:solidFill>
              <a:effectLst>
                <a:outerShdw sx="100000" sy="100000" kx="0" ky="0" algn="b" rotWithShape="0" blurRad="50800" dist="25400" dir="5400000">
                  <a:srgbClr val="000000"/>
                </a:outerShdw>
              </a:effectLst>
            </a:endParaRPr>
          </a:p>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or just Old….</a:t>
            </a:r>
          </a:p>
        </p:txBody>
      </p:sp>
      <p:sp>
        <p:nvSpPr>
          <p:cNvPr id="136" name="Shape 136"/>
          <p:cNvSpPr/>
          <p:nvPr>
            <p:ph type="body" idx="1"/>
          </p:nvPr>
        </p:nvSpPr>
        <p:spPr>
          <a:prstGeom prst="rect">
            <a:avLst/>
          </a:prstGeom>
        </p:spPr>
        <p:txBody>
          <a:body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That greenfield feeling</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After the honeymoon</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 What problems have you observed? Why does it happen?</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Staying in shape with TDD</a:t>
            </a:r>
          </a:p>
        </p:txBody>
      </p:sp>
      <p:sp>
        <p:nvSpPr>
          <p:cNvPr id="139" name="Shape 139"/>
          <p:cNvSpPr/>
          <p:nvPr>
            <p:ph type="body" idx="1"/>
          </p:nvPr>
        </p:nvSpPr>
        <p:spPr>
          <a:prstGeom prst="rect">
            <a:avLst/>
          </a:prstGeom>
        </p:spPr>
        <p:txBody>
          <a:bodyPr/>
          <a:lstStyle/>
          <a:p>
            <a:pPr lvl="0" marL="315468" indent="-315468" defTabSz="537463">
              <a:spcBef>
                <a:spcPts val="2900"/>
              </a:spcBef>
              <a:defRPr sz="1800">
                <a:solidFill>
                  <a:srgbClr val="000000"/>
                </a:solidFill>
                <a:effectLst/>
              </a:defRPr>
            </a:pPr>
            <a:r>
              <a:rPr sz="2576">
                <a:solidFill>
                  <a:srgbClr val="EBEBEB"/>
                </a:solidFill>
                <a:effectLst>
                  <a:outerShdw sx="100000" sy="100000" kx="0" ky="0" algn="b" rotWithShape="0" blurRad="46736" dist="23368" dir="5400000">
                    <a:srgbClr val="000000"/>
                  </a:outerShdw>
                </a:effectLst>
              </a:rPr>
              <a:t>Let TDD be your guide to keeping things simple</a:t>
            </a:r>
            <a:endParaRPr sz="2576">
              <a:solidFill>
                <a:srgbClr val="EBEBEB"/>
              </a:solidFill>
              <a:effectLst>
                <a:outerShdw sx="100000" sy="100000" kx="0" ky="0" algn="b" rotWithShape="0" blurRad="46736" dist="23368" dir="5400000">
                  <a:srgbClr val="000000"/>
                </a:outerShdw>
              </a:effectLst>
            </a:endParaRPr>
          </a:p>
          <a:p>
            <a:pPr lvl="0" marL="315468" indent="-315468" defTabSz="537463">
              <a:spcBef>
                <a:spcPts val="2900"/>
              </a:spcBef>
              <a:defRPr sz="1800">
                <a:solidFill>
                  <a:srgbClr val="000000"/>
                </a:solidFill>
                <a:effectLst/>
              </a:defRPr>
            </a:pPr>
            <a:r>
              <a:rPr sz="2576">
                <a:solidFill>
                  <a:srgbClr val="EBEBEB"/>
                </a:solidFill>
                <a:effectLst>
                  <a:outerShdw sx="100000" sy="100000" kx="0" ky="0" algn="b" rotWithShape="0" blurRad="46736" dist="23368" dir="5400000">
                    <a:srgbClr val="000000"/>
                  </a:outerShdw>
                </a:effectLst>
              </a:rPr>
              <a:t>Understanding pain : What are my tests trying to tell me</a:t>
            </a:r>
            <a:endParaRPr sz="2576">
              <a:solidFill>
                <a:srgbClr val="EBEBEB"/>
              </a:solidFill>
              <a:effectLst>
                <a:outerShdw sx="100000" sy="100000" kx="0" ky="0" algn="b" rotWithShape="0" blurRad="46736" dist="23368" dir="5400000">
                  <a:srgbClr val="000000"/>
                </a:outerShdw>
              </a:effectLst>
            </a:endParaRPr>
          </a:p>
          <a:p>
            <a:pPr lvl="1" marL="630936" indent="-315468" defTabSz="537463">
              <a:spcBef>
                <a:spcPts val="2900"/>
              </a:spcBef>
              <a:defRPr sz="1800">
                <a:solidFill>
                  <a:srgbClr val="000000"/>
                </a:solidFill>
                <a:effectLst/>
              </a:defRPr>
            </a:pPr>
            <a:r>
              <a:rPr sz="2576">
                <a:solidFill>
                  <a:srgbClr val="EBEBEB"/>
                </a:solidFill>
                <a:effectLst>
                  <a:outerShdw sx="100000" sy="100000" kx="0" ky="0" algn="b" rotWithShape="0" blurRad="46736" dist="23368" dir="5400000">
                    <a:srgbClr val="000000"/>
                  </a:outerShdw>
                </a:effectLst>
              </a:rPr>
              <a:t>Tests are long and hard to read</a:t>
            </a:r>
            <a:endParaRPr sz="2576">
              <a:solidFill>
                <a:srgbClr val="EBEBEB"/>
              </a:solidFill>
              <a:effectLst>
                <a:outerShdw sx="100000" sy="100000" kx="0" ky="0" algn="b" rotWithShape="0" blurRad="46736" dist="23368" dir="5400000">
                  <a:srgbClr val="000000"/>
                </a:outerShdw>
              </a:effectLst>
            </a:endParaRPr>
          </a:p>
          <a:p>
            <a:pPr lvl="1" marL="630936" indent="-315468" defTabSz="537463">
              <a:spcBef>
                <a:spcPts val="2900"/>
              </a:spcBef>
              <a:defRPr sz="1800">
                <a:solidFill>
                  <a:srgbClr val="000000"/>
                </a:solidFill>
                <a:effectLst/>
              </a:defRPr>
            </a:pPr>
            <a:r>
              <a:rPr sz="2576">
                <a:solidFill>
                  <a:srgbClr val="EBEBEB"/>
                </a:solidFill>
                <a:effectLst>
                  <a:outerShdw sx="100000" sy="100000" kx="0" ky="0" algn="b" rotWithShape="0" blurRad="46736" dist="23368" dir="5400000">
                    <a:srgbClr val="000000"/>
                  </a:outerShdw>
                </a:effectLst>
              </a:rPr>
              <a:t>One change breaks hundreds of tests</a:t>
            </a:r>
            <a:endParaRPr sz="2576">
              <a:solidFill>
                <a:srgbClr val="EBEBEB"/>
              </a:solidFill>
              <a:effectLst>
                <a:outerShdw sx="100000" sy="100000" kx="0" ky="0" algn="b" rotWithShape="0" blurRad="46736" dist="23368" dir="5400000">
                  <a:srgbClr val="000000"/>
                </a:outerShdw>
              </a:effectLst>
            </a:endParaRPr>
          </a:p>
          <a:p>
            <a:pPr lvl="1" marL="630936" indent="-315468" defTabSz="537463">
              <a:spcBef>
                <a:spcPts val="2900"/>
              </a:spcBef>
              <a:defRPr sz="1800">
                <a:solidFill>
                  <a:srgbClr val="000000"/>
                </a:solidFill>
                <a:effectLst/>
              </a:defRPr>
            </a:pPr>
            <a:r>
              <a:rPr sz="2576">
                <a:solidFill>
                  <a:srgbClr val="EBEBEB"/>
                </a:solidFill>
                <a:effectLst>
                  <a:outerShdw sx="100000" sy="100000" kx="0" ky="0" algn="b" rotWithShape="0" blurRad="46736" dist="23368" dir="5400000">
                    <a:srgbClr val="000000"/>
                  </a:outerShdw>
                </a:effectLst>
              </a:rPr>
              <a:t>Random failures</a:t>
            </a:r>
            <a:endParaRPr sz="2576">
              <a:solidFill>
                <a:srgbClr val="EBEBEB"/>
              </a:solidFill>
              <a:effectLst>
                <a:outerShdw sx="100000" sy="100000" kx="0" ky="0" algn="b" rotWithShape="0" blurRad="46736" dist="23368" dir="5400000">
                  <a:srgbClr val="000000"/>
                </a:outerShdw>
              </a:effectLst>
            </a:endParaRPr>
          </a:p>
          <a:p>
            <a:pPr lvl="1" marL="630936" indent="-315468" defTabSz="537463">
              <a:spcBef>
                <a:spcPts val="2900"/>
              </a:spcBef>
              <a:defRPr sz="1800">
                <a:solidFill>
                  <a:srgbClr val="000000"/>
                </a:solidFill>
                <a:effectLst/>
              </a:defRPr>
            </a:pPr>
            <a:r>
              <a:rPr sz="2576">
                <a:solidFill>
                  <a:srgbClr val="EBEBEB"/>
                </a:solidFill>
                <a:effectLst>
                  <a:outerShdw sx="100000" sy="100000" kx="0" ky="0" algn="b" rotWithShape="0" blurRad="46736" dist="23368" dir="5400000">
                    <a:srgbClr val="000000"/>
                  </a:outerShdw>
                </a:effectLst>
              </a:rPr>
              <a:t>Tests are slow</a:t>
            </a:r>
            <a:endParaRPr sz="2576">
              <a:solidFill>
                <a:srgbClr val="EBEBEB"/>
              </a:solidFill>
              <a:effectLst>
                <a:outerShdw sx="100000" sy="100000" kx="0" ky="0" algn="b" rotWithShape="0" blurRad="46736" dist="23368" dir="5400000">
                  <a:srgbClr val="000000"/>
                </a:outerShdw>
              </a:effectLst>
            </a:endParaRPr>
          </a:p>
          <a:p>
            <a:pPr lvl="1" marL="630936" indent="-315468" defTabSz="537463">
              <a:spcBef>
                <a:spcPts val="2900"/>
              </a:spcBef>
              <a:defRPr sz="1800">
                <a:solidFill>
                  <a:srgbClr val="000000"/>
                </a:solidFill>
                <a:effectLst/>
              </a:defRPr>
            </a:pPr>
            <a:r>
              <a:rPr sz="2576">
                <a:solidFill>
                  <a:srgbClr val="EBEBEB"/>
                </a:solidFill>
                <a:effectLst>
                  <a:outerShdw sx="100000" sy="100000" kx="0" ky="0" algn="b" rotWithShape="0" blurRad="46736" dist="23368" dir="5400000">
                    <a:srgbClr val="000000"/>
                  </a:outerShdw>
                </a:effectLst>
              </a:rPr>
              <a:t>Hacking around tests</a:t>
            </a:r>
          </a:p>
        </p:txBody>
      </p:sp>
      <p:pic>
        <p:nvPicPr>
          <p:cNvPr id="140" name="staying-in-shape-in-your-latter-years-837.jpg"/>
          <p:cNvPicPr/>
          <p:nvPr/>
        </p:nvPicPr>
        <p:blipFill>
          <a:blip r:embed="rId2">
            <a:extLst/>
          </a:blip>
          <a:stretch>
            <a:fillRect/>
          </a:stretch>
        </p:blipFill>
        <p:spPr>
          <a:xfrm>
            <a:off x="6147345" y="2237059"/>
            <a:ext cx="6602910" cy="4385991"/>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tumblr_m82aheex5E1rudmvmo1_1280.jpg"/>
          <p:cNvPicPr/>
          <p:nvPr/>
        </p:nvPicPr>
        <p:blipFill>
          <a:blip r:embed="rId2">
            <a:extLst/>
          </a:blip>
          <a:srcRect l="22679" t="0" r="22679" b="0"/>
          <a:stretch>
            <a:fillRect/>
          </a:stretch>
        </p:blipFill>
        <p:spPr>
          <a:xfrm>
            <a:off x="6654800" y="2374900"/>
            <a:ext cx="5588000" cy="6807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143" name="Shape 143"/>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 clean workspace </a:t>
            </a:r>
            <a:endParaRPr b="1" sz="6400">
              <a:solidFill>
                <a:srgbClr val="FFFFFF"/>
              </a:solidFill>
              <a:effectLst>
                <a:outerShdw sx="100000" sy="100000" kx="0" ky="0" algn="b" rotWithShape="0" blurRad="50800" dist="25400" dir="5400000">
                  <a:srgbClr val="000000"/>
                </a:outerShdw>
              </a:effectLst>
            </a:endParaRPr>
          </a:p>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is a safe workspace</a:t>
            </a:r>
          </a:p>
        </p:txBody>
      </p:sp>
      <p:sp>
        <p:nvSpPr>
          <p:cNvPr id="144" name="Shape 144"/>
          <p:cNvSpPr/>
          <p:nvPr>
            <p:ph type="body" idx="1"/>
          </p:nvPr>
        </p:nvSpPr>
        <p:spPr>
          <a:prstGeom prst="rect">
            <a:avLst/>
          </a:prstGeom>
        </p:spPr>
        <p:txBody>
          <a:body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Refactor mercilessly. Good thing we have tests. </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IDE makes it easy</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Never read something twice. If you have to work to understand a section, use a refactor to improve readability</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Readability test. One look should be enough</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 name="7ed1a77fc72f4604783918a7a637e026-orig.jpg"/>
          <p:cNvPicPr/>
          <p:nvPr/>
        </p:nvPicPr>
        <p:blipFill>
          <a:blip r:embed="rId2">
            <a:extLst/>
          </a:blip>
          <a:srcRect l="0" t="6302" r="0" b="6302"/>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42" name="Shape 42"/>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How about you?</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Refactors : </a:t>
            </a:r>
            <a:endParaRPr b="1" sz="6400">
              <a:solidFill>
                <a:srgbClr val="FFFFFF"/>
              </a:solidFill>
              <a:effectLst>
                <a:outerShdw sx="100000" sy="100000" kx="0" ky="0" algn="b" rotWithShape="0" blurRad="50800" dist="25400" dir="5400000">
                  <a:srgbClr val="000000"/>
                </a:outerShdw>
              </a:effectLst>
            </a:endParaRPr>
          </a:p>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Difficult to Read Code</a:t>
            </a:r>
          </a:p>
        </p:txBody>
      </p:sp>
      <p:sp>
        <p:nvSpPr>
          <p:cNvPr id="147" name="Shape 147"/>
          <p:cNvSpPr/>
          <p:nvPr>
            <p:ph type="body" idx="1"/>
          </p:nvPr>
        </p:nvSpPr>
        <p:spPr>
          <a:xfrm>
            <a:off x="762000" y="2419350"/>
            <a:ext cx="11480800" cy="6362700"/>
          </a:xfrm>
          <a:prstGeom prst="rect">
            <a:avLst/>
          </a:prstGeom>
        </p:spPr>
        <p:txBody>
          <a:bodyPr/>
          <a:lstStyle/>
          <a:p>
            <a:pPr lvl="1" marL="685800" indent="-342900">
              <a:spcBef>
                <a:spcPts val="3200"/>
              </a:spcBef>
              <a:buClr>
                <a:srgbClr val="EBEBEB"/>
              </a:buClr>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Rule of thumb</a:t>
            </a:r>
            <a:endParaRPr sz="2800">
              <a:solidFill>
                <a:srgbClr val="EBEBEB"/>
              </a:solidFill>
              <a:effectLst>
                <a:outerShdw sx="100000" sy="100000" kx="0" ky="0" algn="b" rotWithShape="0" blurRad="50800" dist="25400" dir="5400000">
                  <a:srgbClr val="000000"/>
                </a:outerShdw>
              </a:effectLst>
            </a:endParaRPr>
          </a:p>
          <a:p>
            <a:pPr lvl="1" marL="685800" indent="-342900">
              <a:spcBef>
                <a:spcPts val="3200"/>
              </a:spcBef>
              <a:buClr>
                <a:srgbClr val="EBEBEB"/>
              </a:buClr>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Well named methods and variables</a:t>
            </a:r>
            <a:endParaRPr sz="2800">
              <a:solidFill>
                <a:srgbClr val="EBEBEB"/>
              </a:solidFill>
              <a:effectLst>
                <a:outerShdw sx="100000" sy="100000" kx="0" ky="0" algn="b" rotWithShape="0" blurRad="50800" dist="25400" dir="5400000">
                  <a:srgbClr val="000000"/>
                </a:outerShdw>
              </a:effectLst>
            </a:endParaRPr>
          </a:p>
          <a:p>
            <a:pPr lvl="1" marL="685800" indent="-342900">
              <a:spcBef>
                <a:spcPts val="3200"/>
              </a:spcBef>
              <a:buClr>
                <a:srgbClr val="EBEBEB"/>
              </a:buClr>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Logic block with method</a:t>
            </a:r>
            <a:endParaRPr sz="2800">
              <a:solidFill>
                <a:srgbClr val="EBEBEB"/>
              </a:solidFill>
              <a:effectLst>
                <a:outerShdw sx="100000" sy="100000" kx="0" ky="0" algn="b" rotWithShape="0" blurRad="50800" dist="25400" dir="5400000">
                  <a:srgbClr val="000000"/>
                </a:outerShdw>
              </a:effectLst>
            </a:endParaRPr>
          </a:p>
          <a:p>
            <a:pPr lvl="1" marL="685800" indent="-342900">
              <a:spcBef>
                <a:spcPts val="3200"/>
              </a:spcBef>
              <a:buClr>
                <a:srgbClr val="EBEBEB"/>
              </a:buClr>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Minimize non-final variables</a:t>
            </a: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Refactors :</a:t>
            </a:r>
            <a:endParaRPr b="1" sz="6400">
              <a:solidFill>
                <a:srgbClr val="FFFFFF"/>
              </a:solidFill>
              <a:effectLst>
                <a:outerShdw sx="100000" sy="100000" kx="0" ky="0" algn="b" rotWithShape="0" blurRad="50800" dist="25400" dir="5400000">
                  <a:srgbClr val="000000"/>
                </a:outerShdw>
              </a:effectLst>
            </a:endParaRPr>
          </a:p>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Repeated Code</a:t>
            </a:r>
          </a:p>
        </p:txBody>
      </p:sp>
      <p:sp>
        <p:nvSpPr>
          <p:cNvPr id="150" name="Shape 150"/>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Extract method and reuse</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Create parameter object for related values</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Consolidate repeated values (Constants)</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Extract Utility/Service</a:t>
            </a: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Refactors :</a:t>
            </a:r>
            <a:endParaRPr b="1" sz="6400">
              <a:solidFill>
                <a:srgbClr val="FFFFFF"/>
              </a:solidFill>
              <a:effectLst>
                <a:outerShdw sx="100000" sy="100000" kx="0" ky="0" algn="b" rotWithShape="0" blurRad="50800" dist="25400" dir="5400000">
                  <a:srgbClr val="000000"/>
                </a:outerShdw>
              </a:effectLst>
            </a:endParaRPr>
          </a:p>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Excessively heavy methods</a:t>
            </a:r>
          </a:p>
        </p:txBody>
      </p:sp>
      <p:sp>
        <p:nvSpPr>
          <p:cNvPr id="153" name="Shape 153"/>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Replace switch or if statements with micro strategies</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Replace repeated if statements sprinkled throughout code with an object to represent that state</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5" name="WaxOnWaxOff.jpg"/>
          <p:cNvPicPr/>
          <p:nvPr/>
        </p:nvPicPr>
        <p:blipFill>
          <a:blip r:embed="rId2">
            <a:extLst/>
          </a:blip>
          <a:srcRect l="0" t="5952" r="0" b="5952"/>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56" name="Shape 156"/>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Kata!</a:t>
            </a:r>
          </a:p>
        </p:txBody>
      </p:sp>
      <p:sp>
        <p:nvSpPr>
          <p:cNvPr id="157" name="Shape 157"/>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RefactorLegacyKata</a:t>
            </a: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Come together, right now.</a:t>
            </a:r>
          </a:p>
        </p:txBody>
      </p:sp>
      <p:pic>
        <p:nvPicPr>
          <p:cNvPr id="160" name="28674-01 Head.jpg"/>
          <p:cNvPicPr/>
          <p:nvPr/>
        </p:nvPicPr>
        <p:blipFill>
          <a:blip r:embed="rId2">
            <a:extLst/>
          </a:blip>
          <a:stretch>
            <a:fillRect/>
          </a:stretch>
        </p:blipFill>
        <p:spPr>
          <a:xfrm>
            <a:off x="2303819" y="733846"/>
            <a:ext cx="8397162" cy="5999908"/>
          </a:xfrm>
          <a:prstGeom prst="rect">
            <a:avLst/>
          </a:prstGeom>
          <a:ln w="12700">
            <a:miter lim="400000"/>
          </a:ln>
          <a:effectLst>
            <a:outerShdw sx="100000" sy="100000" kx="0" ky="0" algn="b" rotWithShape="0" blurRad="254000" dist="127000" dir="5400000">
              <a:srgbClr val="000000">
                <a:alpha val="70000"/>
              </a:srgbClr>
            </a:outerShdw>
          </a:effectLst>
        </p:spPr>
      </p:pic>
      <p:sp>
        <p:nvSpPr>
          <p:cNvPr id="161" name="Shape 161"/>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Integration.</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3" name="snickers1.jpg"/>
          <p:cNvPicPr/>
          <p:nvPr/>
        </p:nvPicPr>
        <p:blipFill>
          <a:blip r:embed="rId2">
            <a:extLst/>
          </a:blip>
          <a:srcRect l="14701" t="0" r="14701" b="0"/>
          <a:stretch>
            <a:fillRect/>
          </a:stretch>
        </p:blipFill>
        <p:spPr>
          <a:xfrm>
            <a:off x="6654800" y="2374900"/>
            <a:ext cx="5588000" cy="6807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164" name="Shape 164"/>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How often should teams integrate their code?</a:t>
            </a:r>
          </a:p>
        </p:txBody>
      </p:sp>
      <p:sp>
        <p:nvSpPr>
          <p:cNvPr id="165" name="Shape 165"/>
          <p:cNvSpPr/>
          <p:nvPr>
            <p:ph type="body" idx="1"/>
          </p:nvPr>
        </p:nvSpPr>
        <p:spPr>
          <a:prstGeom prst="rect">
            <a:avLst/>
          </a:prstGeom>
        </p:spPr>
        <p:txBody>
          <a:body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Lets talk about it!</a:t>
            </a: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Gears2.jpg"/>
          <p:cNvPicPr/>
          <p:nvPr/>
        </p:nvPicPr>
        <p:blipFill>
          <a:blip r:embed="rId2">
            <a:extLst/>
          </a:blip>
          <a:srcRect l="26912" t="0" r="26912" b="0"/>
          <a:stretch>
            <a:fillRect/>
          </a:stretch>
        </p:blipFill>
        <p:spPr>
          <a:xfrm>
            <a:off x="6654800" y="2374900"/>
            <a:ext cx="5588000" cy="6807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168" name="Shape 168"/>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Make Integration Continuous</a:t>
            </a:r>
          </a:p>
        </p:txBody>
      </p:sp>
      <p:sp>
        <p:nvSpPr>
          <p:cNvPr id="169" name="Shape 169"/>
          <p:cNvSpPr/>
          <p:nvPr>
            <p:ph type="body" idx="1"/>
          </p:nvPr>
        </p:nvSpPr>
        <p:spPr>
          <a:prstGeom prst="rect">
            <a:avLst/>
          </a:prstGeom>
        </p:spPr>
        <p:txBody>
          <a:body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Continuous integration (CI) is the practice of merging all developer working copies with a shared mainline several times a day.</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The goal of CI is to find integration problems as soon as possible… possibly before a feature is complete!</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Never be ashamed to integrate refactoring… in fact, do right away so other programmers can benefit!</a:t>
            </a: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deathstar.png"/>
          <p:cNvPicPr/>
          <p:nvPr/>
        </p:nvPicPr>
        <p:blipFill>
          <a:blip r:embed="rId2">
            <a:extLst/>
          </a:blip>
          <a:srcRect l="10739" t="0" r="10739" b="0"/>
          <a:stretch>
            <a:fillRect/>
          </a:stretch>
        </p:blipFill>
        <p:spPr>
          <a:xfrm>
            <a:off x="6654800" y="2374900"/>
            <a:ext cx="5588000" cy="6807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172" name="Shape 172"/>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Integrating Incomplete Features</a:t>
            </a:r>
          </a:p>
        </p:txBody>
      </p:sp>
      <p:sp>
        <p:nvSpPr>
          <p:cNvPr id="173" name="Shape 173"/>
          <p:cNvSpPr/>
          <p:nvPr>
            <p:ph type="body" idx="1"/>
          </p:nvPr>
        </p:nvSpPr>
        <p:spPr>
          <a:prstGeom prst="rect">
            <a:avLst/>
          </a:prstGeom>
        </p:spPr>
        <p:txBody>
          <a:bodyPr/>
          <a:lstStyle/>
          <a:p>
            <a:pPr lvl="0" marL="308609" indent="-308609" defTabSz="525779">
              <a:spcBef>
                <a:spcPts val="2800"/>
              </a:spcBef>
              <a:defRPr sz="1800">
                <a:solidFill>
                  <a:srgbClr val="000000"/>
                </a:solidFill>
                <a:effectLst/>
              </a:defRPr>
            </a:pPr>
            <a:r>
              <a:rPr sz="2520">
                <a:solidFill>
                  <a:srgbClr val="EBEBEB"/>
                </a:solidFill>
                <a:effectLst>
                  <a:outerShdw sx="100000" sy="100000" kx="0" ky="0" algn="b" rotWithShape="0" blurRad="45720" dist="22860" dir="5400000">
                    <a:srgbClr val="000000"/>
                  </a:outerShdw>
                </a:effectLst>
              </a:rPr>
              <a:t>Never, ever integrate failing tests.</a:t>
            </a:r>
            <a:endParaRPr sz="2520">
              <a:solidFill>
                <a:srgbClr val="EBEBEB"/>
              </a:solidFill>
              <a:effectLst>
                <a:outerShdw sx="100000" sy="100000" kx="0" ky="0" algn="b" rotWithShape="0" blurRad="45720" dist="22860" dir="5400000">
                  <a:srgbClr val="000000"/>
                </a:outerShdw>
              </a:effectLst>
            </a:endParaRPr>
          </a:p>
          <a:p>
            <a:pPr lvl="0" marL="308609" indent="-308609" defTabSz="525779">
              <a:spcBef>
                <a:spcPts val="2800"/>
              </a:spcBef>
              <a:defRPr sz="1800">
                <a:solidFill>
                  <a:srgbClr val="000000"/>
                </a:solidFill>
                <a:effectLst/>
              </a:defRPr>
            </a:pPr>
            <a:r>
              <a:rPr sz="2520">
                <a:solidFill>
                  <a:srgbClr val="EBEBEB"/>
                </a:solidFill>
                <a:effectLst>
                  <a:outerShdw sx="100000" sy="100000" kx="0" ky="0" algn="b" rotWithShape="0" blurRad="45720" dist="22860" dir="5400000">
                    <a:srgbClr val="000000"/>
                  </a:outerShdw>
                </a:effectLst>
              </a:rPr>
              <a:t>Plan your changes such that all of your programming is ‘under the hood’ and will not affect a user’s experience</a:t>
            </a:r>
            <a:endParaRPr sz="2520">
              <a:solidFill>
                <a:srgbClr val="EBEBEB"/>
              </a:solidFill>
              <a:effectLst>
                <a:outerShdw sx="100000" sy="100000" kx="0" ky="0" algn="b" rotWithShape="0" blurRad="45720" dist="22860" dir="5400000">
                  <a:srgbClr val="000000"/>
                </a:outerShdw>
              </a:effectLst>
            </a:endParaRPr>
          </a:p>
          <a:p>
            <a:pPr lvl="0" marL="308609" indent="-308609" defTabSz="525779">
              <a:spcBef>
                <a:spcPts val="2800"/>
              </a:spcBef>
              <a:defRPr sz="1800">
                <a:solidFill>
                  <a:srgbClr val="000000"/>
                </a:solidFill>
                <a:effectLst/>
              </a:defRPr>
            </a:pPr>
            <a:r>
              <a:rPr sz="2520">
                <a:solidFill>
                  <a:srgbClr val="EBEBEB"/>
                </a:solidFill>
                <a:effectLst>
                  <a:outerShdw sx="100000" sy="100000" kx="0" ky="0" algn="b" rotWithShape="0" blurRad="45720" dist="22860" dir="5400000">
                    <a:srgbClr val="000000"/>
                  </a:outerShdw>
                </a:effectLst>
              </a:rPr>
              <a:t>Create all the features you need, but do not actually connect them to the program. Integrate with the codebase, but not with the application.</a:t>
            </a:r>
            <a:endParaRPr sz="2520">
              <a:solidFill>
                <a:srgbClr val="EBEBEB"/>
              </a:solidFill>
              <a:effectLst>
                <a:outerShdw sx="100000" sy="100000" kx="0" ky="0" algn="b" rotWithShape="0" blurRad="45720" dist="22860" dir="5400000">
                  <a:srgbClr val="000000"/>
                </a:outerShdw>
              </a:effectLst>
            </a:endParaRPr>
          </a:p>
          <a:p>
            <a:pPr lvl="0" marL="308609" indent="-308609" defTabSz="525779">
              <a:spcBef>
                <a:spcPts val="2800"/>
              </a:spcBef>
              <a:defRPr sz="1800">
                <a:solidFill>
                  <a:srgbClr val="000000"/>
                </a:solidFill>
                <a:effectLst/>
              </a:defRPr>
            </a:pPr>
            <a:r>
              <a:rPr sz="2520">
                <a:solidFill>
                  <a:srgbClr val="EBEBEB"/>
                </a:solidFill>
                <a:effectLst>
                  <a:outerShdw sx="100000" sy="100000" kx="0" ky="0" algn="b" rotWithShape="0" blurRad="45720" dist="22860" dir="5400000">
                    <a:srgbClr val="000000"/>
                  </a:outerShdw>
                </a:effectLst>
              </a:rPr>
              <a:t>Use a feature toggling strategy to disable your feature until its showtime</a:t>
            </a: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5" name="WaxOnWaxOff.jpg"/>
          <p:cNvPicPr/>
          <p:nvPr/>
        </p:nvPicPr>
        <p:blipFill>
          <a:blip r:embed="rId2">
            <a:extLst/>
          </a:blip>
          <a:srcRect l="0" t="5952" r="0" b="5952"/>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76" name="Shape 176"/>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Kata!</a:t>
            </a:r>
          </a:p>
        </p:txBody>
      </p:sp>
      <p:sp>
        <p:nvSpPr>
          <p:cNvPr id="177" name="Shape 177"/>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Roman Numerals</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Code Archaeology</a:t>
            </a:r>
          </a:p>
        </p:txBody>
      </p:sp>
      <p:sp>
        <p:nvSpPr>
          <p:cNvPr id="180" name="Shape 180"/>
          <p:cNvSpPr/>
          <p:nvPr>
            <p:ph type="body" idx="1"/>
          </p:nvPr>
        </p:nvSpPr>
        <p:spPr>
          <a:prstGeom prst="rect">
            <a:avLst/>
          </a:prstGeom>
        </p:spPr>
        <p:txBody>
          <a:bodyPr/>
          <a:lstStyle/>
          <a:p>
            <a:pPr lvl="0" marL="0" indent="0">
              <a:buClrTx/>
              <a:buSzTx/>
              <a:buNone/>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What kinds of problems do you have when you inherit a system with large amounts of untested code?</a:t>
            </a:r>
            <a:endParaRPr sz="2800">
              <a:solidFill>
                <a:srgbClr val="EBEBEB"/>
              </a:solidFill>
              <a:effectLst>
                <a:outerShdw sx="100000" sy="100000" kx="0" ky="0" algn="b" rotWithShape="0" blurRad="50800" dist="25400" dir="5400000">
                  <a:srgbClr val="000000"/>
                </a:outerShdw>
              </a:effectLst>
            </a:endParaRPr>
          </a:p>
          <a:p>
            <a:pPr lvl="0" marL="0" indent="0">
              <a:buClrTx/>
              <a:buSzTx/>
              <a:buNone/>
              <a:defRPr sz="1800">
                <a:solidFill>
                  <a:srgbClr val="000000"/>
                </a:solidFill>
                <a:effectLst/>
              </a:defRPr>
            </a:pPr>
            <a:endParaRPr sz="2800">
              <a:solidFill>
                <a:srgbClr val="EBEBEB"/>
              </a:solidFill>
              <a:effectLst>
                <a:outerShdw sx="100000" sy="100000" kx="0" ky="0" algn="b" rotWithShape="0" blurRad="50800" dist="25400" dir="5400000">
                  <a:srgbClr val="000000"/>
                </a:outerShdw>
              </a:effectLst>
            </a:endParaRPr>
          </a:p>
          <a:p>
            <a:pPr lvl="0" marL="0" indent="0">
              <a:buClrTx/>
              <a:buSzTx/>
              <a:buNone/>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The more practiced you are with your refactoring toolkit, the better an archaeologist you will be.</a:t>
            </a:r>
          </a:p>
        </p:txBody>
      </p:sp>
      <p:pic>
        <p:nvPicPr>
          <p:cNvPr id="181" name="127061-004-9CBEE54D.jpg"/>
          <p:cNvPicPr/>
          <p:nvPr/>
        </p:nvPicPr>
        <p:blipFill>
          <a:blip r:embed="rId2">
            <a:extLst/>
          </a:blip>
          <a:stretch>
            <a:fillRect/>
          </a:stretch>
        </p:blipFill>
        <p:spPr>
          <a:xfrm>
            <a:off x="6772699" y="3108906"/>
            <a:ext cx="5384801" cy="3847685"/>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 name="the-captains-pledge.jpg"/>
          <p:cNvPicPr/>
          <p:nvPr/>
        </p:nvPicPr>
        <p:blipFill>
          <a:blip r:embed="rId2">
            <a:extLst/>
          </a:blip>
          <a:stretch>
            <a:fillRect/>
          </a:stretch>
        </p:blipFill>
        <p:spPr>
          <a:xfrm>
            <a:off x="-726534" y="2155585"/>
            <a:ext cx="10679013" cy="8354331"/>
          </a:xfrm>
          <a:prstGeom prst="rect">
            <a:avLst/>
          </a:prstGeom>
          <a:ln w="12700">
            <a:miter lim="400000"/>
          </a:ln>
        </p:spPr>
      </p:pic>
      <p:sp>
        <p:nvSpPr>
          <p:cNvPr id="45" name="Shape 45"/>
          <p:cNvSpPr/>
          <p:nvPr>
            <p:ph type="title"/>
          </p:nvPr>
        </p:nvSpPr>
        <p:spPr>
          <a:xfrm>
            <a:off x="7188200" y="330200"/>
            <a:ext cx="5384800" cy="4597400"/>
          </a:xfrm>
          <a:prstGeom prst="rect">
            <a:avLst/>
          </a:prstGeom>
        </p:spPr>
        <p:txBody>
          <a:bodyPr/>
          <a:lstStyle/>
          <a:p>
            <a:pPr lvl="0">
              <a:defRPr b="0" sz="1800">
                <a:solidFill>
                  <a:srgbClr val="000000"/>
                </a:solidFill>
                <a:effectLst/>
              </a:defRPr>
            </a:pPr>
            <a:r>
              <a:rPr b="1" sz="4600">
                <a:solidFill>
                  <a:srgbClr val="FFFFFF"/>
                </a:solidFill>
                <a:effectLst>
                  <a:outerShdw sx="100000" sy="100000" kx="0" ky="0" algn="b" rotWithShape="0" blurRad="50800" dist="25400" dir="5400000">
                    <a:srgbClr val="000000"/>
                  </a:outerShdw>
                </a:effectLst>
              </a:rPr>
              <a:t>Teacher’s pledge:</a:t>
            </a:r>
            <a:endParaRPr b="1" sz="4600">
              <a:solidFill>
                <a:srgbClr val="FFFFFF"/>
              </a:solidFill>
              <a:effectLst>
                <a:outerShdw sx="100000" sy="100000" kx="0" ky="0" algn="b" rotWithShape="0" blurRad="50800" dist="25400" dir="5400000">
                  <a:srgbClr val="000000"/>
                </a:outerShdw>
              </a:effectLst>
            </a:endParaRPr>
          </a:p>
          <a:p>
            <a:pPr lvl="0" algn="l">
              <a:defRPr b="0" sz="1800">
                <a:solidFill>
                  <a:srgbClr val="000000"/>
                </a:solidFill>
                <a:effectLst/>
              </a:defRPr>
            </a:pPr>
            <a:r>
              <a:rPr b="1" sz="3100">
                <a:solidFill>
                  <a:srgbClr val="FFFFFF"/>
                </a:solidFill>
                <a:effectLst>
                  <a:outerShdw sx="100000" sy="100000" kx="0" ky="0" algn="b" rotWithShape="0" blurRad="50800" dist="25400" dir="5400000">
                    <a:srgbClr val="000000"/>
                  </a:outerShdw>
                </a:effectLst>
              </a:rPr>
              <a:t>To familiarize the class with the basic concepts of TDD and give the class opportunities to apply that knowledge.</a:t>
            </a:r>
          </a:p>
        </p:txBody>
      </p:sp>
      <p:sp>
        <p:nvSpPr>
          <p:cNvPr id="46" name="Shape 46"/>
          <p:cNvSpPr/>
          <p:nvPr>
            <p:ph type="body" idx="1"/>
          </p:nvPr>
        </p:nvSpPr>
        <p:spPr>
          <a:xfrm>
            <a:off x="7188200" y="5156200"/>
            <a:ext cx="5384800" cy="3810000"/>
          </a:xfrm>
          <a:prstGeom prst="rect">
            <a:avLst/>
          </a:prstGeom>
        </p:spPr>
        <p:txBody>
          <a:bodyPr/>
          <a:lstStyle/>
          <a:p>
            <a:pPr lvl="0">
              <a:defRPr sz="1800">
                <a:solidFill>
                  <a:srgbClr val="000000"/>
                </a:solidFill>
                <a:effectLst/>
              </a:defRPr>
            </a:pPr>
            <a:r>
              <a:rPr sz="4900">
                <a:solidFill>
                  <a:srgbClr val="FFFFFF"/>
                </a:solidFill>
                <a:effectLst>
                  <a:outerShdw sx="100000" sy="100000" kx="0" ky="0" algn="b" rotWithShape="0" blurRad="50800" dist="25400" dir="5400000">
                    <a:srgbClr val="000000"/>
                  </a:outerShdw>
                </a:effectLst>
              </a:rPr>
              <a:t>Student’s pledge:</a:t>
            </a:r>
            <a:endParaRPr sz="4900">
              <a:solidFill>
                <a:srgbClr val="FFFFFF"/>
              </a:solidFill>
              <a:effectLst>
                <a:outerShdw sx="100000" sy="100000" kx="0" ky="0" algn="b" rotWithShape="0" blurRad="50800" dist="25400" dir="5400000">
                  <a:srgbClr val="000000"/>
                </a:outerShdw>
              </a:effectLst>
            </a:endParaRPr>
          </a:p>
          <a:p>
            <a:pPr lvl="0" algn="l">
              <a:defRPr sz="1800">
                <a:solidFill>
                  <a:srgbClr val="000000"/>
                </a:solidFill>
                <a:effectLst/>
              </a:defRPr>
            </a:pPr>
            <a:r>
              <a:rPr sz="3000">
                <a:solidFill>
                  <a:srgbClr val="FFFFFF"/>
                </a:solidFill>
                <a:effectLst>
                  <a:outerShdw sx="100000" sy="100000" kx="0" ky="0" algn="b" rotWithShape="0" blurRad="50800" dist="25400" dir="5400000">
                    <a:srgbClr val="000000"/>
                  </a:outerShdw>
                </a:effectLst>
              </a:rPr>
              <a:t>I will speak up when confused about the subject matter and I will engage in the discussions in good faith.</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3" name="WaxOnWaxOff.jpg"/>
          <p:cNvPicPr/>
          <p:nvPr/>
        </p:nvPicPr>
        <p:blipFill>
          <a:blip r:embed="rId2">
            <a:extLst/>
          </a:blip>
          <a:srcRect l="0" t="5952" r="0" b="5952"/>
          <a:stretch>
            <a:fillRect/>
          </a:stretch>
        </p:blipFill>
        <p:spPr>
          <a:xfrm>
            <a:off x="1104900" y="758938"/>
            <a:ext cx="10795000" cy="59436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84" name="Shape 184"/>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Kata!</a:t>
            </a:r>
          </a:p>
        </p:txBody>
      </p:sp>
      <p:sp>
        <p:nvSpPr>
          <p:cNvPr id="185" name="Shape 185"/>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Gilded Rose</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crows-nest.jpg"/>
          <p:cNvPicPr/>
          <p:nvPr/>
        </p:nvPicPr>
        <p:blipFill>
          <a:blip r:embed="rId2">
            <a:extLst/>
          </a:blip>
          <a:srcRect l="0" t="11627" r="0" b="11627"/>
          <a:stretch>
            <a:fillRect/>
          </a:stretch>
        </p:blipFill>
        <p:spPr>
          <a:xfrm>
            <a:off x="6654800" y="2374900"/>
            <a:ext cx="5588000" cy="6807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188" name="Shape 188"/>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Myths, gotchas, </a:t>
            </a:r>
            <a:endParaRPr b="1" sz="6400">
              <a:solidFill>
                <a:srgbClr val="FFFFFF"/>
              </a:solidFill>
              <a:effectLst>
                <a:outerShdw sx="100000" sy="100000" kx="0" ky="0" algn="b" rotWithShape="0" blurRad="50800" dist="25400" dir="5400000">
                  <a:srgbClr val="000000"/>
                </a:outerShdw>
              </a:effectLst>
            </a:endParaRPr>
          </a:p>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watch out for…</a:t>
            </a:r>
          </a:p>
        </p:txBody>
      </p:sp>
      <p:sp>
        <p:nvSpPr>
          <p:cNvPr id="189" name="Shape 189"/>
          <p:cNvSpPr/>
          <p:nvPr>
            <p:ph type="body" idx="1"/>
          </p:nvPr>
        </p:nvSpPr>
        <p:spPr>
          <a:prstGeom prst="rect">
            <a:avLst/>
          </a:prstGeom>
        </p:spPr>
        <p:txBody>
          <a:bodyPr/>
          <a:lstStyle/>
          <a:p>
            <a:pPr lvl="0" marL="226314" indent="-226314" defTabSz="385572">
              <a:spcBef>
                <a:spcPts val="2100"/>
              </a:spcBef>
              <a:defRPr sz="1800">
                <a:solidFill>
                  <a:srgbClr val="000000"/>
                </a:solidFill>
                <a:effectLst/>
              </a:defRPr>
            </a:pPr>
            <a:r>
              <a:rPr sz="1848">
                <a:solidFill>
                  <a:srgbClr val="EBEBEB"/>
                </a:solidFill>
                <a:effectLst>
                  <a:outerShdw sx="100000" sy="100000" kx="0" ky="0" algn="b" rotWithShape="0" blurRad="33528" dist="16764" dir="5400000">
                    <a:srgbClr val="000000"/>
                  </a:outerShdw>
                </a:effectLst>
              </a:rPr>
              <a:t>Don’t sweat too much about your test coverage statistic! TDD is about </a:t>
            </a:r>
            <a:r>
              <a:rPr i="1" sz="1848">
                <a:solidFill>
                  <a:srgbClr val="EBEBEB"/>
                </a:solidFill>
                <a:effectLst>
                  <a:outerShdw sx="100000" sy="100000" kx="0" ky="0" algn="b" rotWithShape="0" blurRad="33528" dist="16764" dir="5400000">
                    <a:srgbClr val="000000"/>
                  </a:outerShdw>
                </a:effectLst>
              </a:rPr>
              <a:t>driving</a:t>
            </a:r>
            <a:r>
              <a:rPr sz="1848">
                <a:solidFill>
                  <a:srgbClr val="EBEBEB"/>
                </a:solidFill>
                <a:effectLst>
                  <a:outerShdw sx="100000" sy="100000" kx="0" ky="0" algn="b" rotWithShape="0" blurRad="33528" dist="16764" dir="5400000">
                    <a:srgbClr val="000000"/>
                  </a:outerShdw>
                </a:effectLst>
              </a:rPr>
              <a:t> your code. Thinking in a test first way is an act of DESIGN.</a:t>
            </a:r>
            <a:endParaRPr sz="1848">
              <a:solidFill>
                <a:srgbClr val="EBEBEB"/>
              </a:solidFill>
              <a:effectLst>
                <a:outerShdw sx="100000" sy="100000" kx="0" ky="0" algn="b" rotWithShape="0" blurRad="33528" dist="16764" dir="5400000">
                  <a:srgbClr val="000000"/>
                </a:outerShdw>
              </a:effectLst>
            </a:endParaRPr>
          </a:p>
          <a:p>
            <a:pPr lvl="0" marL="226314" indent="-226314" defTabSz="385572">
              <a:spcBef>
                <a:spcPts val="2100"/>
              </a:spcBef>
              <a:defRPr sz="1800">
                <a:solidFill>
                  <a:srgbClr val="000000"/>
                </a:solidFill>
                <a:effectLst/>
              </a:defRPr>
            </a:pPr>
            <a:r>
              <a:rPr sz="1848">
                <a:solidFill>
                  <a:srgbClr val="EBEBEB"/>
                </a:solidFill>
                <a:effectLst>
                  <a:outerShdw sx="100000" sy="100000" kx="0" ky="0" algn="b" rotWithShape="0" blurRad="33528" dist="16764" dir="5400000">
                    <a:srgbClr val="000000"/>
                  </a:outerShdw>
                </a:effectLst>
              </a:rPr>
              <a:t>The power of testing really kicks in when the team can be COMPLETELY confident that their code works as intended. If they don’t seem confident, discuss which tests should be added that will help.</a:t>
            </a:r>
            <a:endParaRPr sz="1848">
              <a:solidFill>
                <a:srgbClr val="EBEBEB"/>
              </a:solidFill>
              <a:effectLst>
                <a:outerShdw sx="100000" sy="100000" kx="0" ky="0" algn="b" rotWithShape="0" blurRad="33528" dist="16764" dir="5400000">
                  <a:srgbClr val="000000"/>
                </a:outerShdw>
              </a:effectLst>
            </a:endParaRPr>
          </a:p>
          <a:p>
            <a:pPr lvl="0" marL="226314" indent="-226314" defTabSz="385572">
              <a:spcBef>
                <a:spcPts val="2100"/>
              </a:spcBef>
              <a:defRPr sz="1800">
                <a:solidFill>
                  <a:srgbClr val="000000"/>
                </a:solidFill>
                <a:effectLst/>
              </a:defRPr>
            </a:pPr>
            <a:r>
              <a:rPr sz="1848">
                <a:solidFill>
                  <a:srgbClr val="EBEBEB"/>
                </a:solidFill>
                <a:effectLst>
                  <a:outerShdw sx="100000" sy="100000" kx="0" ky="0" algn="b" rotWithShape="0" blurRad="33528" dist="16764" dir="5400000">
                    <a:srgbClr val="000000"/>
                  </a:outerShdw>
                </a:effectLst>
              </a:rPr>
              <a:t>Compromising your test coverage in times of crisis will undermine the team’s ability to trust the whole system.</a:t>
            </a:r>
            <a:endParaRPr sz="1848">
              <a:solidFill>
                <a:srgbClr val="EBEBEB"/>
              </a:solidFill>
              <a:effectLst>
                <a:outerShdw sx="100000" sy="100000" kx="0" ky="0" algn="b" rotWithShape="0" blurRad="33528" dist="16764" dir="5400000">
                  <a:srgbClr val="000000"/>
                </a:outerShdw>
              </a:effectLst>
            </a:endParaRPr>
          </a:p>
          <a:p>
            <a:pPr lvl="0" marL="226314" indent="-226314" defTabSz="385572">
              <a:spcBef>
                <a:spcPts val="2100"/>
              </a:spcBef>
              <a:defRPr sz="1800">
                <a:solidFill>
                  <a:srgbClr val="000000"/>
                </a:solidFill>
                <a:effectLst/>
              </a:defRPr>
            </a:pPr>
            <a:r>
              <a:rPr sz="1848">
                <a:solidFill>
                  <a:srgbClr val="EBEBEB"/>
                </a:solidFill>
                <a:effectLst>
                  <a:outerShdw sx="100000" sy="100000" kx="0" ky="0" algn="b" rotWithShape="0" blurRad="33528" dist="16764" dir="5400000">
                    <a:srgbClr val="000000"/>
                  </a:outerShdw>
                </a:effectLst>
              </a:rPr>
              <a:t>Be willing to reorganize your code along ‘test driven’ lines; separate new untested code into different modules. Otherwise that untested code will undermine trust in the suite.</a:t>
            </a:r>
            <a:endParaRPr sz="1848">
              <a:solidFill>
                <a:srgbClr val="EBEBEB"/>
              </a:solidFill>
              <a:effectLst>
                <a:outerShdw sx="100000" sy="100000" kx="0" ky="0" algn="b" rotWithShape="0" blurRad="33528" dist="16764" dir="5400000">
                  <a:srgbClr val="000000"/>
                </a:outerShdw>
              </a:effectLst>
            </a:endParaRPr>
          </a:p>
          <a:p>
            <a:pPr lvl="0" marL="226314" indent="-226314" defTabSz="385572">
              <a:spcBef>
                <a:spcPts val="2100"/>
              </a:spcBef>
              <a:defRPr sz="1800">
                <a:solidFill>
                  <a:srgbClr val="000000"/>
                </a:solidFill>
                <a:effectLst/>
              </a:defRPr>
            </a:pPr>
            <a:r>
              <a:rPr sz="1848">
                <a:solidFill>
                  <a:srgbClr val="EBEBEB"/>
                </a:solidFill>
                <a:effectLst>
                  <a:outerShdw sx="100000" sy="100000" kx="0" ky="0" algn="b" rotWithShape="0" blurRad="33528" dist="16764" dir="5400000">
                    <a:srgbClr val="000000"/>
                  </a:outerShdw>
                </a:effectLst>
              </a:rPr>
              <a:t>Test driving is not about creating perfect code; its about asking your programmers to actively and concretely design. </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ph type="title"/>
          </p:nvPr>
        </p:nvSpPr>
        <p:spPr>
          <a:prstGeom prst="rect">
            <a:avLst/>
          </a:prstGeom>
        </p:spPr>
        <p:txBody>
          <a:bodyPr/>
          <a:lstStyle/>
          <a:p>
            <a:pPr lvl="1">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That’s all folks!</a:t>
            </a:r>
          </a:p>
        </p:txBody>
      </p:sp>
      <p:sp>
        <p:nvSpPr>
          <p:cNvPr id="192" name="Shape 192"/>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How did we do?</a:t>
            </a:r>
          </a:p>
        </p:txBody>
      </p:sp>
      <p:pic>
        <p:nvPicPr>
          <p:cNvPr id="193" name="feedback.jpg"/>
          <p:cNvPicPr/>
          <p:nvPr/>
        </p:nvPicPr>
        <p:blipFill>
          <a:blip r:embed="rId2">
            <a:extLst/>
          </a:blip>
          <a:stretch>
            <a:fillRect/>
          </a:stretch>
        </p:blipFill>
        <p:spPr>
          <a:xfrm>
            <a:off x="4107760" y="1033313"/>
            <a:ext cx="4789280" cy="5795029"/>
          </a:xfrm>
          <a:prstGeom prst="rect">
            <a:avLst/>
          </a:prstGeom>
          <a:ln w="12700">
            <a:miter lim="400000"/>
          </a:ln>
        </p:spPr>
      </p:pic>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What is TDD?</a:t>
            </a:r>
          </a:p>
        </p:txBody>
      </p:sp>
      <p:sp>
        <p:nvSpPr>
          <p:cNvPr id="49" name="Shape 49"/>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What do you think?</a:t>
            </a:r>
          </a:p>
        </p:txBody>
      </p:sp>
      <p:pic>
        <p:nvPicPr>
          <p:cNvPr id="50" name="Owl-Question.jpg"/>
          <p:cNvPicPr/>
          <p:nvPr/>
        </p:nvPicPr>
        <p:blipFill>
          <a:blip r:embed="rId2">
            <a:extLst/>
          </a:blip>
          <a:stretch>
            <a:fillRect/>
          </a:stretch>
        </p:blipFill>
        <p:spPr>
          <a:xfrm>
            <a:off x="3962400" y="1193800"/>
            <a:ext cx="5080000" cy="5080000"/>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Test Driven Development Definitions</a:t>
            </a:r>
          </a:p>
        </p:txBody>
      </p:sp>
      <p:sp>
        <p:nvSpPr>
          <p:cNvPr id="53" name="Shape 53"/>
          <p:cNvSpPr/>
          <p:nvPr>
            <p:ph type="body" idx="1"/>
          </p:nvPr>
        </p:nvSpPr>
        <p:spPr>
          <a:prstGeom prst="rect">
            <a:avLst/>
          </a:prstGeom>
        </p:spPr>
        <p:txBody>
          <a:bodyPr/>
          <a:lstStyle/>
          <a:p>
            <a:pPr lvl="0" marL="312927" indent="-312927" defTabSz="449833">
              <a:spcBef>
                <a:spcPts val="3200"/>
              </a:spcBef>
              <a:defRPr sz="1800">
                <a:solidFill>
                  <a:srgbClr val="000000"/>
                </a:solidFill>
                <a:effectLst/>
              </a:defRPr>
            </a:pPr>
            <a:r>
              <a:rPr sz="2618">
                <a:solidFill>
                  <a:srgbClr val="EBEBEB"/>
                </a:solidFill>
                <a:effectLst>
                  <a:outerShdw sx="100000" sy="100000" kx="0" ky="0" algn="b" rotWithShape="0" blurRad="39116" dist="19558" dir="5400000">
                    <a:srgbClr val="000000"/>
                  </a:outerShdw>
                </a:effectLst>
              </a:rPr>
              <a:t>“Test driven development (TDD) is a software development approach in which a test is written before writing the code. Once the new code passes the test, it is refactored to an acceptable standard.” - Technopedia</a:t>
            </a:r>
            <a:endParaRPr sz="2618">
              <a:solidFill>
                <a:srgbClr val="EBEBEB"/>
              </a:solidFill>
              <a:effectLst>
                <a:outerShdw sx="100000" sy="100000" kx="0" ky="0" algn="b" rotWithShape="0" blurRad="39116" dist="19558" dir="5400000">
                  <a:srgbClr val="000000"/>
                </a:outerShdw>
              </a:effectLst>
            </a:endParaRPr>
          </a:p>
          <a:p>
            <a:pPr lvl="0" marL="312927" indent="-312927" defTabSz="449833">
              <a:spcBef>
                <a:spcPts val="3200"/>
              </a:spcBef>
              <a:defRPr sz="1800">
                <a:solidFill>
                  <a:srgbClr val="000000"/>
                </a:solidFill>
                <a:effectLst/>
              </a:defRPr>
            </a:pPr>
            <a:r>
              <a:rPr sz="2618">
                <a:solidFill>
                  <a:srgbClr val="EBEBEB"/>
                </a:solidFill>
                <a:effectLst>
                  <a:outerShdw sx="100000" sy="100000" kx="0" ky="0" algn="b" rotWithShape="0" blurRad="39116" dist="19558" dir="5400000">
                    <a:srgbClr val="000000"/>
                  </a:outerShdw>
                </a:effectLst>
              </a:rPr>
              <a:t>“Test-Driven Development (TDD) is a technique for building software that guides software development by writing tests…</a:t>
            </a:r>
            <a:endParaRPr sz="2618">
              <a:solidFill>
                <a:srgbClr val="EBEBEB"/>
              </a:solidFill>
              <a:effectLst>
                <a:outerShdw sx="100000" sy="100000" kx="0" ky="0" algn="b" rotWithShape="0" blurRad="39116" dist="19558" dir="5400000">
                  <a:srgbClr val="000000"/>
                </a:outerShdw>
              </a:effectLst>
            </a:endParaRPr>
          </a:p>
          <a:p>
            <a:pPr lvl="1" marL="625855" indent="-312927" defTabSz="449833">
              <a:spcBef>
                <a:spcPts val="3200"/>
              </a:spcBef>
              <a:defRPr sz="1800">
                <a:solidFill>
                  <a:srgbClr val="000000"/>
                </a:solidFill>
                <a:effectLst/>
              </a:defRPr>
            </a:pPr>
            <a:r>
              <a:rPr sz="2618">
                <a:solidFill>
                  <a:srgbClr val="EBEBEB"/>
                </a:solidFill>
                <a:effectLst>
                  <a:outerShdw sx="100000" sy="100000" kx="0" ky="0" algn="b" rotWithShape="0" blurRad="39116" dist="19558" dir="5400000">
                    <a:srgbClr val="000000"/>
                  </a:outerShdw>
                </a:effectLst>
              </a:rPr>
              <a:t>Write a test for the next bit of functionality you want to add.</a:t>
            </a:r>
            <a:endParaRPr sz="2618">
              <a:solidFill>
                <a:srgbClr val="EBEBEB"/>
              </a:solidFill>
              <a:effectLst>
                <a:outerShdw sx="100000" sy="100000" kx="0" ky="0" algn="b" rotWithShape="0" blurRad="39116" dist="19558" dir="5400000">
                  <a:srgbClr val="000000"/>
                </a:outerShdw>
              </a:effectLst>
            </a:endParaRPr>
          </a:p>
          <a:p>
            <a:pPr lvl="1" marL="625855" indent="-312927" defTabSz="449833">
              <a:spcBef>
                <a:spcPts val="3200"/>
              </a:spcBef>
              <a:defRPr sz="1800">
                <a:solidFill>
                  <a:srgbClr val="000000"/>
                </a:solidFill>
                <a:effectLst/>
              </a:defRPr>
            </a:pPr>
            <a:r>
              <a:rPr sz="2618">
                <a:solidFill>
                  <a:srgbClr val="EBEBEB"/>
                </a:solidFill>
                <a:effectLst>
                  <a:outerShdw sx="100000" sy="100000" kx="0" ky="0" algn="b" rotWithShape="0" blurRad="39116" dist="19558" dir="5400000">
                    <a:srgbClr val="000000"/>
                  </a:outerShdw>
                </a:effectLst>
              </a:rPr>
              <a:t>Write the functional code until the next test passes.</a:t>
            </a:r>
            <a:endParaRPr sz="2618">
              <a:solidFill>
                <a:srgbClr val="EBEBEB"/>
              </a:solidFill>
              <a:effectLst>
                <a:outerShdw sx="100000" sy="100000" kx="0" ky="0" algn="b" rotWithShape="0" blurRad="39116" dist="19558" dir="5400000">
                  <a:srgbClr val="000000"/>
                </a:outerShdw>
              </a:effectLst>
            </a:endParaRPr>
          </a:p>
          <a:p>
            <a:pPr lvl="1" marL="625855" indent="-312927" defTabSz="449833">
              <a:spcBef>
                <a:spcPts val="3200"/>
              </a:spcBef>
              <a:defRPr sz="1800">
                <a:solidFill>
                  <a:srgbClr val="000000"/>
                </a:solidFill>
                <a:effectLst/>
              </a:defRPr>
            </a:pPr>
            <a:r>
              <a:rPr sz="2618">
                <a:solidFill>
                  <a:srgbClr val="EBEBEB"/>
                </a:solidFill>
                <a:effectLst>
                  <a:outerShdw sx="100000" sy="100000" kx="0" ky="0" algn="b" rotWithShape="0" blurRad="39116" dist="19558" dir="5400000">
                    <a:srgbClr val="000000"/>
                  </a:outerShdw>
                </a:effectLst>
              </a:rPr>
              <a:t>Refactor both new and old code to make it well structured.”</a:t>
            </a:r>
            <a:endParaRPr sz="2618">
              <a:solidFill>
                <a:srgbClr val="EBEBEB"/>
              </a:solidFill>
              <a:effectLst>
                <a:outerShdw sx="100000" sy="100000" kx="0" ky="0" algn="b" rotWithShape="0" blurRad="39116" dist="19558" dir="5400000">
                  <a:srgbClr val="000000"/>
                </a:outerShdw>
              </a:effectLst>
            </a:endParaRPr>
          </a:p>
          <a:p>
            <a:pPr lvl="1" marL="625855" indent="-312927" defTabSz="449833">
              <a:spcBef>
                <a:spcPts val="3200"/>
              </a:spcBef>
              <a:buChar char="-"/>
              <a:defRPr sz="1800">
                <a:solidFill>
                  <a:srgbClr val="000000"/>
                </a:solidFill>
                <a:effectLst/>
              </a:defRPr>
            </a:pPr>
            <a:r>
              <a:rPr sz="2618">
                <a:solidFill>
                  <a:srgbClr val="EBEBEB"/>
                </a:solidFill>
                <a:effectLst>
                  <a:outerShdw sx="100000" sy="100000" kx="0" ky="0" algn="b" rotWithShape="0" blurRad="39116" dist="19558" dir="5400000">
                    <a:srgbClr val="000000"/>
                  </a:outerShdw>
                </a:effectLst>
              </a:rPr>
              <a:t>Martin Fowler</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 name="old-accident-2-499x355.jpg"/>
          <p:cNvPicPr/>
          <p:nvPr/>
        </p:nvPicPr>
        <p:blipFill>
          <a:blip r:embed="rId2">
            <a:extLst/>
          </a:blip>
          <a:srcRect l="20799" t="0" r="20799" b="0"/>
          <a:stretch>
            <a:fillRect/>
          </a:stretch>
        </p:blipFill>
        <p:spPr>
          <a:xfrm>
            <a:off x="6654800" y="2374900"/>
            <a:ext cx="5588000" cy="6807200"/>
          </a:xfrm>
          <a:prstGeom prst="rect">
            <a:avLst/>
          </a:prstGeom>
          <a:ln w="25400">
            <a:miter lim="400000"/>
          </a:ln>
          <a:effectLst>
            <a:outerShdw sx="100000" sy="100000" kx="0" ky="0" algn="b" rotWithShape="0" blurRad="254000" dist="127000" dir="5400000">
              <a:srgbClr val="000000">
                <a:alpha val="70000"/>
              </a:srgbClr>
            </a:outerShdw>
          </a:effectLst>
        </p:spPr>
      </p:pic>
      <p:sp>
        <p:nvSpPr>
          <p:cNvPr id="56" name="Shape 56"/>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Where did this come from?</a:t>
            </a:r>
          </a:p>
        </p:txBody>
      </p:sp>
      <p:sp>
        <p:nvSpPr>
          <p:cNvPr id="57" name="Shape 57"/>
          <p:cNvSpPr/>
          <p:nvPr>
            <p:ph type="body" idx="1"/>
          </p:nvPr>
        </p:nvSpPr>
        <p:spPr>
          <a:prstGeom prst="rect">
            <a:avLst/>
          </a:prstGeom>
        </p:spPr>
        <p:txBody>
          <a:body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Early on in computing, computations were very costly. Manual error checking was critically important.</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Smalltalk in the early 90s, featuring Kent Beck</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Beck ports SUnit to Java, creating JUnit; popularity explodes.</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Unit testing frameworks have been created for virtually any language you can think of.</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The Recipe!</a:t>
            </a:r>
          </a:p>
        </p:txBody>
      </p:sp>
      <p:pic>
        <p:nvPicPr>
          <p:cNvPr id="60" name="144949586.jpg"/>
          <p:cNvPicPr/>
          <p:nvPr/>
        </p:nvPicPr>
        <p:blipFill>
          <a:blip r:embed="rId2">
            <a:extLst/>
          </a:blip>
          <a:stretch>
            <a:fillRect/>
          </a:stretch>
        </p:blipFill>
        <p:spPr>
          <a:xfrm>
            <a:off x="5794676" y="2877804"/>
            <a:ext cx="7308248" cy="4589187"/>
          </a:xfrm>
          <a:prstGeom prst="rect">
            <a:avLst/>
          </a:prstGeom>
          <a:ln w="12700">
            <a:miter lim="400000"/>
          </a:ln>
          <a:effectLst>
            <a:outerShdw sx="100000" sy="100000" kx="0" ky="0" algn="b" rotWithShape="0" blurRad="254000" dist="127000" dir="5400000">
              <a:srgbClr val="000000">
                <a:alpha val="70000"/>
              </a:srgbClr>
            </a:outerShdw>
          </a:effectLst>
        </p:spPr>
      </p:pic>
      <p:sp>
        <p:nvSpPr>
          <p:cNvPr id="61" name="Shape 61"/>
          <p:cNvSpPr/>
          <p:nvPr>
            <p:ph type="body" idx="1"/>
          </p:nvPr>
        </p:nvSpPr>
        <p:spPr>
          <a:prstGeom prst="rect">
            <a:avLst/>
          </a:prstGeom>
        </p:spPr>
        <p:txBody>
          <a:body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Test!</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Describe in the native language of the program what it is supposed to do.</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Make it work!</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Make your program actually DO the thing described!</a:t>
            </a:r>
            <a:endParaRPr sz="28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Refactor!</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Dress up your code like a professional.</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 name="Fail-Test.jpg"/>
          <p:cNvPicPr/>
          <p:nvPr/>
        </p:nvPicPr>
        <p:blipFill>
          <a:blip r:embed="rId2">
            <a:extLst/>
          </a:blip>
          <a:srcRect l="10208" t="0" r="10208" b="0"/>
          <a:stretch>
            <a:fillRect/>
          </a:stretch>
        </p:blipFill>
        <p:spPr>
          <a:xfrm>
            <a:off x="5933115" y="2239987"/>
            <a:ext cx="7031370" cy="5273527"/>
          </a:xfrm>
          <a:prstGeom prst="rect">
            <a:avLst/>
          </a:prstGeom>
          <a:ln w="12700">
            <a:miter lim="400000"/>
          </a:ln>
          <a:effectLst>
            <a:outerShdw sx="100000" sy="100000" kx="0" ky="0" algn="b" rotWithShape="0" blurRad="254000" dist="127000" dir="5400000">
              <a:srgbClr val="000000">
                <a:alpha val="70000"/>
              </a:srgbClr>
            </a:outerShdw>
          </a:effectLst>
        </p:spPr>
      </p:pic>
      <p:sp>
        <p:nvSpPr>
          <p:cNvPr id="64" name="Shape 64"/>
          <p:cNvSpPr/>
          <p:nvPr>
            <p:ph type="body" idx="1"/>
          </p:nvPr>
        </p:nvSpPr>
        <p:spPr>
          <a:prstGeom prst="rect">
            <a:avLst/>
          </a:prstGeom>
        </p:spPr>
        <p:txBody>
          <a:bodyPr/>
          <a:lstStyle/>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Write in English what you want your program to do.</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Translate those requirements into the native language of your program.</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Run the test!</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It should FAIL!</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Confirm your test fails for the *correct* reason, and that it plainly describes that reason.</a:t>
            </a:r>
          </a:p>
        </p:txBody>
      </p:sp>
      <p:sp>
        <p:nvSpPr>
          <p:cNvPr id="65" name="Shape 65"/>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Test!</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